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Glacial Indifference Bold" charset="1" panose="00000800000000000000"/>
      <p:regular r:id="rId26"/>
    </p:embeddedFont>
    <p:embeddedFont>
      <p:font typeface="Glacial Indifference" charset="1" panose="00000000000000000000"/>
      <p:regular r:id="rId27"/>
    </p:embeddedFont>
    <p:embeddedFont>
      <p:font typeface="Canva Sans Bold" charset="1" panose="020B0803030501040103"/>
      <p:regular r:id="rId28"/>
    </p:embeddedFont>
    <p:embeddedFont>
      <p:font typeface="Canva Sans" charset="1" panose="020B05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5.png" Type="http://schemas.openxmlformats.org/officeDocument/2006/relationships/image"/><Relationship Id="rId11" Target="../media/image56.svg" Type="http://schemas.openxmlformats.org/officeDocument/2006/relationships/image"/><Relationship Id="rId12" Target="../media/image41.png" Type="http://schemas.openxmlformats.org/officeDocument/2006/relationships/image"/><Relationship Id="rId13" Target="../media/image42.svg" Type="http://schemas.openxmlformats.org/officeDocument/2006/relationships/image"/><Relationship Id="rId14" Target="../media/image5.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png" Type="http://schemas.openxmlformats.org/officeDocument/2006/relationships/image"/><Relationship Id="rId11" Target="../media/image60.svg" Type="http://schemas.openxmlformats.org/officeDocument/2006/relationships/image"/><Relationship Id="rId12" Target="../media/image61.png" Type="http://schemas.openxmlformats.org/officeDocument/2006/relationships/image"/><Relationship Id="rId13" Target="../media/image62.svg" Type="http://schemas.openxmlformats.org/officeDocument/2006/relationships/image"/><Relationship Id="rId14" Target="../media/image5.png" Type="http://schemas.openxmlformats.org/officeDocument/2006/relationships/image"/><Relationship Id="rId2" Target="../media/image47.png" Type="http://schemas.openxmlformats.org/officeDocument/2006/relationships/image"/><Relationship Id="rId3" Target="../media/image48.svg" Type="http://schemas.openxmlformats.org/officeDocument/2006/relationships/image"/><Relationship Id="rId4" Target="../media/image49.png" Type="http://schemas.openxmlformats.org/officeDocument/2006/relationships/image"/><Relationship Id="rId5" Target="../media/image50.svg" Type="http://schemas.openxmlformats.org/officeDocument/2006/relationships/image"/><Relationship Id="rId6" Target="../media/image57.png" Type="http://schemas.openxmlformats.org/officeDocument/2006/relationships/image"/><Relationship Id="rId7" Target="../media/image58.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4.sv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5.png" Type="http://schemas.openxmlformats.org/officeDocument/2006/relationships/image"/><Relationship Id="rId9" Target="../media/image6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66.svg" Type="http://schemas.openxmlformats.org/officeDocument/2006/relationships/image"/><Relationship Id="rId4" Target="../media/image67.png" Type="http://schemas.openxmlformats.org/officeDocument/2006/relationships/image"/><Relationship Id="rId5" Target="../media/image68.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1.png" Type="http://schemas.openxmlformats.org/officeDocument/2006/relationships/image"/><Relationship Id="rId9" Target="../media/image3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7.png" Type="http://schemas.openxmlformats.org/officeDocument/2006/relationships/image"/><Relationship Id="rId11" Target="../media/image78.svg" Type="http://schemas.openxmlformats.org/officeDocument/2006/relationships/image"/><Relationship Id="rId2" Target="../media/image69.png" Type="http://schemas.openxmlformats.org/officeDocument/2006/relationships/image"/><Relationship Id="rId3" Target="../media/image70.svg" Type="http://schemas.openxmlformats.org/officeDocument/2006/relationships/image"/><Relationship Id="rId4" Target="../media/image71.png" Type="http://schemas.openxmlformats.org/officeDocument/2006/relationships/image"/><Relationship Id="rId5" Target="../media/image72.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3.png" Type="http://schemas.openxmlformats.org/officeDocument/2006/relationships/image"/><Relationship Id="rId11" Target="../media/image84.svg" Type="http://schemas.openxmlformats.org/officeDocument/2006/relationships/image"/><Relationship Id="rId12" Target="../media/image85.png" Type="http://schemas.openxmlformats.org/officeDocument/2006/relationships/image"/><Relationship Id="rId13" Target="../media/image86.svg" Type="http://schemas.openxmlformats.org/officeDocument/2006/relationships/image"/><Relationship Id="rId14" Target="../media/image87.png" Type="http://schemas.openxmlformats.org/officeDocument/2006/relationships/image"/><Relationship Id="rId15" Target="../media/image88.svg" Type="http://schemas.openxmlformats.org/officeDocument/2006/relationships/image"/><Relationship Id="rId16" Target="../media/image89.png" Type="http://schemas.openxmlformats.org/officeDocument/2006/relationships/image"/><Relationship Id="rId17" Target="../media/image90.svg" Type="http://schemas.openxmlformats.org/officeDocument/2006/relationships/image"/><Relationship Id="rId2" Target="../media/image79.png" Type="http://schemas.openxmlformats.org/officeDocument/2006/relationships/image"/><Relationship Id="rId3" Target="../media/image80.svg" Type="http://schemas.openxmlformats.org/officeDocument/2006/relationships/image"/><Relationship Id="rId4" Target="../media/image81.png" Type="http://schemas.openxmlformats.org/officeDocument/2006/relationships/image"/><Relationship Id="rId5" Target="../media/image82.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1.png" Type="http://schemas.openxmlformats.org/officeDocument/2006/relationships/image"/><Relationship Id="rId11" Target="../media/image72.svg" Type="http://schemas.openxmlformats.org/officeDocument/2006/relationships/image"/><Relationship Id="rId12" Target="../media/image45.png" Type="http://schemas.openxmlformats.org/officeDocument/2006/relationships/image"/><Relationship Id="rId13" Target="../media/image46.svg" Type="http://schemas.openxmlformats.org/officeDocument/2006/relationships/image"/><Relationship Id="rId2" Target="../media/image81.png" Type="http://schemas.openxmlformats.org/officeDocument/2006/relationships/image"/><Relationship Id="rId3" Target="../media/image82.svg" Type="http://schemas.openxmlformats.org/officeDocument/2006/relationships/image"/><Relationship Id="rId4" Target="../media/image91.png" Type="http://schemas.openxmlformats.org/officeDocument/2006/relationships/image"/><Relationship Id="rId5" Target="../media/image92.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5.png" Type="http://schemas.openxmlformats.org/officeDocument/2006/relationships/image"/><Relationship Id="rId11" Target="../media/image76.svg" Type="http://schemas.openxmlformats.org/officeDocument/2006/relationships/image"/><Relationship Id="rId12" Target="../media/image95.png" Type="http://schemas.openxmlformats.org/officeDocument/2006/relationships/image"/><Relationship Id="rId13" Target="../media/image96.svg" Type="http://schemas.openxmlformats.org/officeDocument/2006/relationships/image"/><Relationship Id="rId2" Target="../media/image93.png" Type="http://schemas.openxmlformats.org/officeDocument/2006/relationships/image"/><Relationship Id="rId3" Target="../media/image94.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 Id="rId8" Target="../media/image73.png" Type="http://schemas.openxmlformats.org/officeDocument/2006/relationships/image"/><Relationship Id="rId9" Target="../media/image7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7.png" Type="http://schemas.openxmlformats.org/officeDocument/2006/relationships/image"/><Relationship Id="rId11" Target="../media/image98.svg" Type="http://schemas.openxmlformats.org/officeDocument/2006/relationships/image"/><Relationship Id="rId12" Target="../media/image99.png" Type="http://schemas.openxmlformats.org/officeDocument/2006/relationships/image"/><Relationship Id="rId13" Target="../media/image100.svg" Type="http://schemas.openxmlformats.org/officeDocument/2006/relationships/image"/><Relationship Id="rId14" Target="../media/image77.png" Type="http://schemas.openxmlformats.org/officeDocument/2006/relationships/image"/><Relationship Id="rId15" Target="../media/image78.svg" Type="http://schemas.openxmlformats.org/officeDocument/2006/relationships/image"/><Relationship Id="rId16" Target="../media/image45.png" Type="http://schemas.openxmlformats.org/officeDocument/2006/relationships/image"/><Relationship Id="rId17" Target="../media/image46.svg" Type="http://schemas.openxmlformats.org/officeDocument/2006/relationships/image"/><Relationship Id="rId2" Target="../media/image71.png" Type="http://schemas.openxmlformats.org/officeDocument/2006/relationships/image"/><Relationship Id="rId3" Target="../media/image72.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73.png" Type="http://schemas.openxmlformats.org/officeDocument/2006/relationships/image"/><Relationship Id="rId7" Target="../media/image74.svg" Type="http://schemas.openxmlformats.org/officeDocument/2006/relationships/image"/><Relationship Id="rId8" Target="../media/image75.png" Type="http://schemas.openxmlformats.org/officeDocument/2006/relationships/image"/><Relationship Id="rId9" Target="../media/image7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4.png" Type="http://schemas.openxmlformats.org/officeDocument/2006/relationships/image"/><Relationship Id="rId11" Target="../media/image105.svg" Type="http://schemas.openxmlformats.org/officeDocument/2006/relationships/image"/><Relationship Id="rId12" Target="../media/image106.png" Type="http://schemas.openxmlformats.org/officeDocument/2006/relationships/image"/><Relationship Id="rId13" Target="../media/image107.svg" Type="http://schemas.openxmlformats.org/officeDocument/2006/relationships/image"/><Relationship Id="rId2" Target="../media/image93.png" Type="http://schemas.openxmlformats.org/officeDocument/2006/relationships/image"/><Relationship Id="rId3" Target="../media/image101.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102.png" Type="http://schemas.openxmlformats.org/officeDocument/2006/relationships/image"/><Relationship Id="rId9" Target="../media/image10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 Id="rId8" Target="../media/image5.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0.jpeg" Type="http://schemas.openxmlformats.org/officeDocument/2006/relationships/image"/><Relationship Id="rId11" Target="../media/image111.jpeg" Type="http://schemas.openxmlformats.org/officeDocument/2006/relationships/image"/><Relationship Id="rId12" Target="../media/image112.jpeg" Type="http://schemas.openxmlformats.org/officeDocument/2006/relationships/image"/><Relationship Id="rId13" Target="../media/image113.png" Type="http://schemas.openxmlformats.org/officeDocument/2006/relationships/image"/><Relationship Id="rId14" Target="../media/image114.svg" Type="http://schemas.openxmlformats.org/officeDocument/2006/relationships/image"/><Relationship Id="rId15" Target="../media/image115.png" Type="http://schemas.openxmlformats.org/officeDocument/2006/relationships/image"/><Relationship Id="rId16" Target="../media/image116.svg" Type="http://schemas.openxmlformats.org/officeDocument/2006/relationships/image"/><Relationship Id="rId17" Target="../media/image117.png" Type="http://schemas.openxmlformats.org/officeDocument/2006/relationships/image"/><Relationship Id="rId18" Target="../media/image118.svg" Type="http://schemas.openxmlformats.org/officeDocument/2006/relationships/image"/><Relationship Id="rId2" Target="../media/image93.png" Type="http://schemas.openxmlformats.org/officeDocument/2006/relationships/image"/><Relationship Id="rId3" Target="../media/image94.svg" Type="http://schemas.openxmlformats.org/officeDocument/2006/relationships/image"/><Relationship Id="rId4" Target="../media/image73.png" Type="http://schemas.openxmlformats.org/officeDocument/2006/relationships/image"/><Relationship Id="rId5" Target="../media/image74.svg" Type="http://schemas.openxmlformats.org/officeDocument/2006/relationships/image"/><Relationship Id="rId6" Target="../media/image75.png" Type="http://schemas.openxmlformats.org/officeDocument/2006/relationships/image"/><Relationship Id="rId7" Target="../media/image76.svg" Type="http://schemas.openxmlformats.org/officeDocument/2006/relationships/image"/><Relationship Id="rId8" Target="../media/image108.jpeg" Type="http://schemas.openxmlformats.org/officeDocument/2006/relationships/image"/><Relationship Id="rId9" Target="../media/image10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5.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31.png" Type="http://schemas.openxmlformats.org/officeDocument/2006/relationships/image"/><Relationship Id="rId7" Target="../media/image32.svg" Type="http://schemas.openxmlformats.org/officeDocument/2006/relationships/image"/><Relationship Id="rId8" Target="../media/image33.png" Type="http://schemas.openxmlformats.org/officeDocument/2006/relationships/image"/><Relationship Id="rId9" Target="../media/image34.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png" Type="http://schemas.openxmlformats.org/officeDocument/2006/relationships/image"/><Relationship Id="rId2" Target="../media/image39.png" Type="http://schemas.openxmlformats.org/officeDocument/2006/relationships/image"/><Relationship Id="rId3" Target="../media/image40.svg" Type="http://schemas.openxmlformats.org/officeDocument/2006/relationships/image"/><Relationship Id="rId4" Target="../media/image41.png" Type="http://schemas.openxmlformats.org/officeDocument/2006/relationships/image"/><Relationship Id="rId5" Target="../media/image42.svg" Type="http://schemas.openxmlformats.org/officeDocument/2006/relationships/image"/><Relationship Id="rId6" Target="../media/image43.png" Type="http://schemas.openxmlformats.org/officeDocument/2006/relationships/image"/><Relationship Id="rId7" Target="../media/image44.svg" Type="http://schemas.openxmlformats.org/officeDocument/2006/relationships/image"/><Relationship Id="rId8" Target="../media/image45.png" Type="http://schemas.openxmlformats.org/officeDocument/2006/relationships/image"/><Relationship Id="rId9" Target="../media/image4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939515" y="6668606"/>
            <a:ext cx="5348485" cy="3618394"/>
            <a:chOff x="0" y="0"/>
            <a:chExt cx="1408655" cy="952993"/>
          </a:xfrm>
        </p:grpSpPr>
        <p:sp>
          <p:nvSpPr>
            <p:cNvPr name="Freeform 3" id="3"/>
            <p:cNvSpPr/>
            <p:nvPr/>
          </p:nvSpPr>
          <p:spPr>
            <a:xfrm flipH="false" flipV="false" rot="0">
              <a:off x="0" y="0"/>
              <a:ext cx="1408655" cy="952993"/>
            </a:xfrm>
            <a:custGeom>
              <a:avLst/>
              <a:gdLst/>
              <a:ahLst/>
              <a:cxnLst/>
              <a:rect r="r" b="b" t="t" l="l"/>
              <a:pathLst>
                <a:path h="952993" w="1408655">
                  <a:moveTo>
                    <a:pt x="0" y="0"/>
                  </a:moveTo>
                  <a:lnTo>
                    <a:pt x="1408655" y="0"/>
                  </a:lnTo>
                  <a:lnTo>
                    <a:pt x="1408655" y="952993"/>
                  </a:lnTo>
                  <a:lnTo>
                    <a:pt x="0" y="952993"/>
                  </a:lnTo>
                  <a:close/>
                </a:path>
              </a:pathLst>
            </a:custGeom>
            <a:solidFill>
              <a:srgbClr val="E4E4E4"/>
            </a:solidFill>
          </p:spPr>
        </p:sp>
        <p:sp>
          <p:nvSpPr>
            <p:cNvPr name="TextBox 4" id="4"/>
            <p:cNvSpPr txBox="true"/>
            <p:nvPr/>
          </p:nvSpPr>
          <p:spPr>
            <a:xfrm>
              <a:off x="0" y="-38100"/>
              <a:ext cx="1408655" cy="99109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6183514" y="2901658"/>
            <a:ext cx="1327633" cy="1327633"/>
          </a:xfrm>
          <a:custGeom>
            <a:avLst/>
            <a:gdLst/>
            <a:ahLst/>
            <a:cxnLst/>
            <a:rect r="r" b="b" t="t" l="l"/>
            <a:pathLst>
              <a:path h="1327633" w="1327633">
                <a:moveTo>
                  <a:pt x="0" y="0"/>
                </a:moveTo>
                <a:lnTo>
                  <a:pt x="1327633" y="0"/>
                </a:lnTo>
                <a:lnTo>
                  <a:pt x="1327633" y="1327633"/>
                </a:lnTo>
                <a:lnTo>
                  <a:pt x="0" y="1327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747072" y="-2408128"/>
            <a:ext cx="5973602" cy="5973602"/>
          </a:xfrm>
          <a:custGeom>
            <a:avLst/>
            <a:gdLst/>
            <a:ahLst/>
            <a:cxnLst/>
            <a:rect r="r" b="b" t="t" l="l"/>
            <a:pathLst>
              <a:path h="5973602" w="5973602">
                <a:moveTo>
                  <a:pt x="0" y="0"/>
                </a:moveTo>
                <a:lnTo>
                  <a:pt x="5973602" y="0"/>
                </a:lnTo>
                <a:lnTo>
                  <a:pt x="5973602" y="5973602"/>
                </a:lnTo>
                <a:lnTo>
                  <a:pt x="0" y="59736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5143500"/>
            <a:ext cx="803180" cy="742759"/>
            <a:chOff x="0" y="0"/>
            <a:chExt cx="211537" cy="195624"/>
          </a:xfrm>
        </p:grpSpPr>
        <p:sp>
          <p:nvSpPr>
            <p:cNvPr name="Freeform 8" id="8"/>
            <p:cNvSpPr/>
            <p:nvPr/>
          </p:nvSpPr>
          <p:spPr>
            <a:xfrm flipH="false" flipV="false" rot="0">
              <a:off x="0" y="0"/>
              <a:ext cx="211537" cy="195624"/>
            </a:xfrm>
            <a:custGeom>
              <a:avLst/>
              <a:gdLst/>
              <a:ahLst/>
              <a:cxnLst/>
              <a:rect r="r" b="b" t="t" l="l"/>
              <a:pathLst>
                <a:path h="195624" w="211537">
                  <a:moveTo>
                    <a:pt x="0" y="0"/>
                  </a:moveTo>
                  <a:lnTo>
                    <a:pt x="211537" y="0"/>
                  </a:lnTo>
                  <a:lnTo>
                    <a:pt x="211537" y="195624"/>
                  </a:lnTo>
                  <a:lnTo>
                    <a:pt x="0" y="195624"/>
                  </a:lnTo>
                  <a:close/>
                </a:path>
              </a:pathLst>
            </a:custGeom>
            <a:solidFill>
              <a:srgbClr val="5CE7FF"/>
            </a:solidFill>
          </p:spPr>
        </p:sp>
        <p:sp>
          <p:nvSpPr>
            <p:cNvPr name="TextBox 9" id="9"/>
            <p:cNvSpPr txBox="true"/>
            <p:nvPr/>
          </p:nvSpPr>
          <p:spPr>
            <a:xfrm>
              <a:off x="0" y="-38100"/>
              <a:ext cx="211537" cy="23372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0" y="0"/>
            <a:ext cx="619741" cy="2934068"/>
            <a:chOff x="0" y="0"/>
            <a:chExt cx="163224" cy="772759"/>
          </a:xfrm>
        </p:grpSpPr>
        <p:sp>
          <p:nvSpPr>
            <p:cNvPr name="Freeform 11" id="11"/>
            <p:cNvSpPr/>
            <p:nvPr/>
          </p:nvSpPr>
          <p:spPr>
            <a:xfrm flipH="false" flipV="false" rot="0">
              <a:off x="0" y="0"/>
              <a:ext cx="163224" cy="772759"/>
            </a:xfrm>
            <a:custGeom>
              <a:avLst/>
              <a:gdLst/>
              <a:ahLst/>
              <a:cxnLst/>
              <a:rect r="r" b="b" t="t" l="l"/>
              <a:pathLst>
                <a:path h="772759" w="163224">
                  <a:moveTo>
                    <a:pt x="0" y="0"/>
                  </a:moveTo>
                  <a:lnTo>
                    <a:pt x="163224" y="0"/>
                  </a:lnTo>
                  <a:lnTo>
                    <a:pt x="163224" y="772759"/>
                  </a:lnTo>
                  <a:lnTo>
                    <a:pt x="0" y="772759"/>
                  </a:lnTo>
                  <a:close/>
                </a:path>
              </a:pathLst>
            </a:custGeom>
            <a:solidFill>
              <a:srgbClr val="38B6FF"/>
            </a:solidFill>
          </p:spPr>
        </p:sp>
        <p:sp>
          <p:nvSpPr>
            <p:cNvPr name="TextBox 12" id="12"/>
            <p:cNvSpPr txBox="true"/>
            <p:nvPr/>
          </p:nvSpPr>
          <p:spPr>
            <a:xfrm>
              <a:off x="0" y="-38100"/>
              <a:ext cx="163224" cy="810859"/>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0" y="2933707"/>
            <a:ext cx="619741" cy="1004046"/>
            <a:chOff x="0" y="0"/>
            <a:chExt cx="163224" cy="264440"/>
          </a:xfrm>
        </p:grpSpPr>
        <p:sp>
          <p:nvSpPr>
            <p:cNvPr name="Freeform 14" id="14"/>
            <p:cNvSpPr/>
            <p:nvPr/>
          </p:nvSpPr>
          <p:spPr>
            <a:xfrm flipH="false" flipV="false" rot="0">
              <a:off x="0" y="0"/>
              <a:ext cx="163224" cy="264440"/>
            </a:xfrm>
            <a:custGeom>
              <a:avLst/>
              <a:gdLst/>
              <a:ahLst/>
              <a:cxnLst/>
              <a:rect r="r" b="b" t="t" l="l"/>
              <a:pathLst>
                <a:path h="264440" w="163224">
                  <a:moveTo>
                    <a:pt x="0" y="0"/>
                  </a:moveTo>
                  <a:lnTo>
                    <a:pt x="163224" y="0"/>
                  </a:lnTo>
                  <a:lnTo>
                    <a:pt x="163224" y="264440"/>
                  </a:lnTo>
                  <a:lnTo>
                    <a:pt x="0" y="264440"/>
                  </a:lnTo>
                  <a:close/>
                </a:path>
              </a:pathLst>
            </a:custGeom>
            <a:solidFill>
              <a:srgbClr val="004AAD"/>
            </a:solidFill>
          </p:spPr>
        </p:sp>
        <p:sp>
          <p:nvSpPr>
            <p:cNvPr name="TextBox 15" id="15"/>
            <p:cNvSpPr txBox="true"/>
            <p:nvPr/>
          </p:nvSpPr>
          <p:spPr>
            <a:xfrm>
              <a:off x="0" y="-38100"/>
              <a:ext cx="163224" cy="302540"/>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0" y="6668606"/>
            <a:ext cx="12939515" cy="3618394"/>
            <a:chOff x="0" y="0"/>
            <a:chExt cx="3407938" cy="952993"/>
          </a:xfrm>
        </p:grpSpPr>
        <p:sp>
          <p:nvSpPr>
            <p:cNvPr name="Freeform 17" id="17"/>
            <p:cNvSpPr/>
            <p:nvPr/>
          </p:nvSpPr>
          <p:spPr>
            <a:xfrm flipH="false" flipV="false" rot="0">
              <a:off x="0" y="0"/>
              <a:ext cx="3407938" cy="952993"/>
            </a:xfrm>
            <a:custGeom>
              <a:avLst/>
              <a:gdLst/>
              <a:ahLst/>
              <a:cxnLst/>
              <a:rect r="r" b="b" t="t" l="l"/>
              <a:pathLst>
                <a:path h="952993" w="3407938">
                  <a:moveTo>
                    <a:pt x="0" y="0"/>
                  </a:moveTo>
                  <a:lnTo>
                    <a:pt x="3407938" y="0"/>
                  </a:lnTo>
                  <a:lnTo>
                    <a:pt x="3407938" y="952993"/>
                  </a:lnTo>
                  <a:lnTo>
                    <a:pt x="0" y="952993"/>
                  </a:lnTo>
                  <a:close/>
                </a:path>
              </a:pathLst>
            </a:custGeom>
            <a:solidFill>
              <a:srgbClr val="004AAD"/>
            </a:solidFill>
          </p:spPr>
        </p:sp>
        <p:sp>
          <p:nvSpPr>
            <p:cNvPr name="TextBox 18" id="18"/>
            <p:cNvSpPr txBox="true"/>
            <p:nvPr/>
          </p:nvSpPr>
          <p:spPr>
            <a:xfrm>
              <a:off x="0" y="-38100"/>
              <a:ext cx="3407938" cy="991093"/>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967885" y="7117855"/>
            <a:ext cx="143103" cy="2691310"/>
            <a:chOff x="0" y="0"/>
            <a:chExt cx="37690" cy="708822"/>
          </a:xfrm>
        </p:grpSpPr>
        <p:sp>
          <p:nvSpPr>
            <p:cNvPr name="Freeform 20" id="20"/>
            <p:cNvSpPr/>
            <p:nvPr/>
          </p:nvSpPr>
          <p:spPr>
            <a:xfrm flipH="false" flipV="false" rot="0">
              <a:off x="0" y="0"/>
              <a:ext cx="37690" cy="708822"/>
            </a:xfrm>
            <a:custGeom>
              <a:avLst/>
              <a:gdLst/>
              <a:ahLst/>
              <a:cxnLst/>
              <a:rect r="r" b="b" t="t" l="l"/>
              <a:pathLst>
                <a:path h="708822" w="37690">
                  <a:moveTo>
                    <a:pt x="0" y="0"/>
                  </a:moveTo>
                  <a:lnTo>
                    <a:pt x="37690" y="0"/>
                  </a:lnTo>
                  <a:lnTo>
                    <a:pt x="37690" y="708822"/>
                  </a:lnTo>
                  <a:lnTo>
                    <a:pt x="0" y="708822"/>
                  </a:lnTo>
                  <a:close/>
                </a:path>
              </a:pathLst>
            </a:custGeom>
            <a:solidFill>
              <a:srgbClr val="BFDDD2"/>
            </a:solidFill>
          </p:spPr>
        </p:sp>
        <p:sp>
          <p:nvSpPr>
            <p:cNvPr name="TextBox 21" id="21"/>
            <p:cNvSpPr txBox="true"/>
            <p:nvPr/>
          </p:nvSpPr>
          <p:spPr>
            <a:xfrm>
              <a:off x="0" y="-38100"/>
              <a:ext cx="37690" cy="746922"/>
            </a:xfrm>
            <a:prstGeom prst="rect">
              <a:avLst/>
            </a:prstGeom>
          </p:spPr>
          <p:txBody>
            <a:bodyPr anchor="ctr" rtlCol="false" tIns="50800" lIns="50800" bIns="50800" rIns="50800"/>
            <a:lstStyle/>
            <a:p>
              <a:pPr algn="ctr">
                <a:lnSpc>
                  <a:spcPts val="2659"/>
                </a:lnSpc>
              </a:pPr>
            </a:p>
          </p:txBody>
        </p:sp>
      </p:grpSp>
      <p:sp>
        <p:nvSpPr>
          <p:cNvPr name="Freeform 22" id="22"/>
          <p:cNvSpPr/>
          <p:nvPr/>
        </p:nvSpPr>
        <p:spPr>
          <a:xfrm flipH="false" flipV="false" rot="0">
            <a:off x="13703932" y="8020604"/>
            <a:ext cx="3807214" cy="1302385"/>
          </a:xfrm>
          <a:custGeom>
            <a:avLst/>
            <a:gdLst/>
            <a:ahLst/>
            <a:cxnLst/>
            <a:rect r="r" b="b" t="t" l="l"/>
            <a:pathLst>
              <a:path h="1302385" w="3807214">
                <a:moveTo>
                  <a:pt x="0" y="0"/>
                </a:moveTo>
                <a:lnTo>
                  <a:pt x="3807215" y="0"/>
                </a:lnTo>
                <a:lnTo>
                  <a:pt x="3807215" y="1302384"/>
                </a:lnTo>
                <a:lnTo>
                  <a:pt x="0" y="1302384"/>
                </a:lnTo>
                <a:lnTo>
                  <a:pt x="0" y="0"/>
                </a:lnTo>
                <a:close/>
              </a:path>
            </a:pathLst>
          </a:custGeom>
          <a:blipFill>
            <a:blip r:embed="rId6"/>
            <a:stretch>
              <a:fillRect l="0" t="0" r="0" b="0"/>
            </a:stretch>
          </a:blipFill>
        </p:spPr>
      </p:sp>
      <p:sp>
        <p:nvSpPr>
          <p:cNvPr name="Freeform 23" id="23"/>
          <p:cNvSpPr/>
          <p:nvPr/>
        </p:nvSpPr>
        <p:spPr>
          <a:xfrm flipH="false" flipV="false" rot="0">
            <a:off x="11533270" y="-1863128"/>
            <a:ext cx="4650244" cy="3100163"/>
          </a:xfrm>
          <a:custGeom>
            <a:avLst/>
            <a:gdLst/>
            <a:ahLst/>
            <a:cxnLst/>
            <a:rect r="r" b="b" t="t" l="l"/>
            <a:pathLst>
              <a:path h="3100163" w="4650244">
                <a:moveTo>
                  <a:pt x="0" y="0"/>
                </a:moveTo>
                <a:lnTo>
                  <a:pt x="4650244" y="0"/>
                </a:lnTo>
                <a:lnTo>
                  <a:pt x="4650244" y="3100162"/>
                </a:lnTo>
                <a:lnTo>
                  <a:pt x="0" y="3100162"/>
                </a:lnTo>
                <a:lnTo>
                  <a:pt x="0" y="0"/>
                </a:lnTo>
                <a:close/>
              </a:path>
            </a:pathLst>
          </a:custGeom>
          <a:blipFill>
            <a:blip r:embed="rId7"/>
            <a:stretch>
              <a:fillRect l="0" t="0" r="0" b="0"/>
            </a:stretch>
          </a:blipFill>
        </p:spPr>
      </p:sp>
      <p:sp>
        <p:nvSpPr>
          <p:cNvPr name="TextBox 24" id="24"/>
          <p:cNvSpPr txBox="true"/>
          <p:nvPr/>
        </p:nvSpPr>
        <p:spPr>
          <a:xfrm rot="0">
            <a:off x="1901052" y="2934068"/>
            <a:ext cx="13001151" cy="816300"/>
          </a:xfrm>
          <a:prstGeom prst="rect">
            <a:avLst/>
          </a:prstGeom>
        </p:spPr>
        <p:txBody>
          <a:bodyPr anchor="t" rtlCol="false" tIns="0" lIns="0" bIns="0" rIns="0">
            <a:spAutoFit/>
          </a:bodyPr>
          <a:lstStyle/>
          <a:p>
            <a:pPr algn="l">
              <a:lnSpc>
                <a:spcPts val="6322"/>
              </a:lnSpc>
            </a:pPr>
            <a:r>
              <a:rPr lang="en-US" sz="5358" b="true">
                <a:solidFill>
                  <a:srgbClr val="000000"/>
                </a:solidFill>
                <a:latin typeface="Glacial Indifference Bold"/>
                <a:ea typeface="Glacial Indifference Bold"/>
                <a:cs typeface="Glacial Indifference Bold"/>
                <a:sym typeface="Glacial Indifference Bold"/>
              </a:rPr>
              <a:t>UNICONNECT</a:t>
            </a:r>
          </a:p>
        </p:txBody>
      </p:sp>
      <p:sp>
        <p:nvSpPr>
          <p:cNvPr name="TextBox 25" id="25"/>
          <p:cNvSpPr txBox="true"/>
          <p:nvPr/>
        </p:nvSpPr>
        <p:spPr>
          <a:xfrm rot="0">
            <a:off x="1824079" y="1341590"/>
            <a:ext cx="8718655" cy="936625"/>
          </a:xfrm>
          <a:prstGeom prst="rect">
            <a:avLst/>
          </a:prstGeom>
        </p:spPr>
        <p:txBody>
          <a:bodyPr anchor="t" rtlCol="false" tIns="0" lIns="0" bIns="0" rIns="0">
            <a:spAutoFit/>
          </a:bodyPr>
          <a:lstStyle/>
          <a:p>
            <a:pPr algn="l">
              <a:lnSpc>
                <a:spcPts val="7699"/>
              </a:lnSpc>
            </a:pPr>
            <a:r>
              <a:rPr lang="en-US" b="true" sz="5499" spc="439">
                <a:solidFill>
                  <a:srgbClr val="38B6FF"/>
                </a:solidFill>
                <a:latin typeface="Glacial Indifference Bold"/>
                <a:ea typeface="Glacial Indifference Bold"/>
                <a:cs typeface="Glacial Indifference Bold"/>
                <a:sym typeface="Glacial Indifference Bold"/>
              </a:rPr>
              <a:t>MANAJEMEN PROYEK</a:t>
            </a:r>
          </a:p>
        </p:txBody>
      </p:sp>
      <p:grpSp>
        <p:nvGrpSpPr>
          <p:cNvPr name="Group 26" id="26"/>
          <p:cNvGrpSpPr/>
          <p:nvPr/>
        </p:nvGrpSpPr>
        <p:grpSpPr>
          <a:xfrm rot="0">
            <a:off x="2676921" y="7164176"/>
            <a:ext cx="10079923" cy="603250"/>
            <a:chOff x="0" y="0"/>
            <a:chExt cx="13439897" cy="804334"/>
          </a:xfrm>
        </p:grpSpPr>
        <p:sp>
          <p:nvSpPr>
            <p:cNvPr name="TextBox 27" id="27"/>
            <p:cNvSpPr txBox="true"/>
            <p:nvPr/>
          </p:nvSpPr>
          <p:spPr>
            <a:xfrm rot="0">
              <a:off x="0" y="-85725"/>
              <a:ext cx="7712393" cy="890059"/>
            </a:xfrm>
            <a:prstGeom prst="rect">
              <a:avLst/>
            </a:prstGeom>
          </p:spPr>
          <p:txBody>
            <a:bodyPr anchor="t" rtlCol="false" tIns="0" lIns="0" bIns="0" rIns="0">
              <a:spAutoFit/>
            </a:bodyPr>
            <a:lstStyle/>
            <a:p>
              <a:pPr algn="l">
                <a:lnSpc>
                  <a:spcPts val="5599"/>
                </a:lnSpc>
              </a:pPr>
              <a:r>
                <a:rPr lang="en-US" sz="3999" b="true">
                  <a:solidFill>
                    <a:srgbClr val="FFFFFF"/>
                  </a:solidFill>
                  <a:latin typeface="Glacial Indifference Bold"/>
                  <a:ea typeface="Glacial Indifference Bold"/>
                  <a:cs typeface="Glacial Indifference Bold"/>
                  <a:sym typeface="Glacial Indifference Bold"/>
                </a:rPr>
                <a:t>Muhammad Ilham</a:t>
              </a:r>
            </a:p>
          </p:txBody>
        </p:sp>
        <p:sp>
          <p:nvSpPr>
            <p:cNvPr name="TextBox 28" id="28"/>
            <p:cNvSpPr txBox="true"/>
            <p:nvPr/>
          </p:nvSpPr>
          <p:spPr>
            <a:xfrm rot="0">
              <a:off x="7712393" y="52706"/>
              <a:ext cx="5727504" cy="751628"/>
            </a:xfrm>
            <a:prstGeom prst="rect">
              <a:avLst/>
            </a:prstGeom>
          </p:spPr>
          <p:txBody>
            <a:bodyPr anchor="t" rtlCol="false" tIns="0" lIns="0" bIns="0" rIns="0">
              <a:spAutoFit/>
            </a:bodyPr>
            <a:lstStyle/>
            <a:p>
              <a:pPr algn="l">
                <a:lnSpc>
                  <a:spcPts val="4759"/>
                </a:lnSpc>
              </a:pPr>
              <a:r>
                <a:rPr lang="en-US" sz="3399">
                  <a:solidFill>
                    <a:srgbClr val="FFFFFF"/>
                  </a:solidFill>
                  <a:latin typeface="Glacial Indifference"/>
                  <a:ea typeface="Glacial Indifference"/>
                  <a:cs typeface="Glacial Indifference"/>
                  <a:sym typeface="Glacial Indifference"/>
                </a:rPr>
                <a:t>1206230048</a:t>
              </a:r>
            </a:p>
          </p:txBody>
        </p:sp>
      </p:grpSp>
      <p:sp>
        <p:nvSpPr>
          <p:cNvPr name="TextBox 29" id="29"/>
          <p:cNvSpPr txBox="true"/>
          <p:nvPr/>
        </p:nvSpPr>
        <p:spPr>
          <a:xfrm rot="0">
            <a:off x="2676921" y="7830420"/>
            <a:ext cx="5448567" cy="688975"/>
          </a:xfrm>
          <a:prstGeom prst="rect">
            <a:avLst/>
          </a:prstGeom>
        </p:spPr>
        <p:txBody>
          <a:bodyPr anchor="t" rtlCol="false" tIns="0" lIns="0" bIns="0" rIns="0">
            <a:spAutoFit/>
          </a:bodyPr>
          <a:lstStyle/>
          <a:p>
            <a:pPr algn="l">
              <a:lnSpc>
                <a:spcPts val="5599"/>
              </a:lnSpc>
            </a:pPr>
            <a:r>
              <a:rPr lang="en-US" sz="3999" b="true">
                <a:solidFill>
                  <a:srgbClr val="FFFFFF"/>
                </a:solidFill>
                <a:latin typeface="Glacial Indifference Bold"/>
                <a:ea typeface="Glacial Indifference Bold"/>
                <a:cs typeface="Glacial Indifference Bold"/>
                <a:sym typeface="Glacial Indifference Bold"/>
              </a:rPr>
              <a:t>Teuku Muhammad. R</a:t>
            </a:r>
          </a:p>
        </p:txBody>
      </p:sp>
      <p:sp>
        <p:nvSpPr>
          <p:cNvPr name="TextBox 30" id="30"/>
          <p:cNvSpPr txBox="true"/>
          <p:nvPr/>
        </p:nvSpPr>
        <p:spPr>
          <a:xfrm rot="0">
            <a:off x="8459338" y="7894238"/>
            <a:ext cx="4046305" cy="580390"/>
          </a:xfrm>
          <a:prstGeom prst="rect">
            <a:avLst/>
          </a:prstGeom>
        </p:spPr>
        <p:txBody>
          <a:bodyPr anchor="t" rtlCol="false" tIns="0" lIns="0" bIns="0" rIns="0">
            <a:spAutoFit/>
          </a:bodyPr>
          <a:lstStyle/>
          <a:p>
            <a:pPr algn="l">
              <a:lnSpc>
                <a:spcPts val="4759"/>
              </a:lnSpc>
            </a:pPr>
            <a:r>
              <a:rPr lang="en-US" sz="3399">
                <a:solidFill>
                  <a:srgbClr val="FFFFFF"/>
                </a:solidFill>
                <a:latin typeface="Glacial Indifference"/>
                <a:ea typeface="Glacial Indifference"/>
                <a:cs typeface="Glacial Indifference"/>
                <a:sym typeface="Glacial Indifference"/>
              </a:rPr>
              <a:t>1206230019</a:t>
            </a:r>
          </a:p>
        </p:txBody>
      </p:sp>
      <p:grpSp>
        <p:nvGrpSpPr>
          <p:cNvPr name="Group 31" id="31"/>
          <p:cNvGrpSpPr/>
          <p:nvPr/>
        </p:nvGrpSpPr>
        <p:grpSpPr>
          <a:xfrm rot="0">
            <a:off x="2676921" y="8671796"/>
            <a:ext cx="10079923" cy="603250"/>
            <a:chOff x="0" y="0"/>
            <a:chExt cx="13439897" cy="804334"/>
          </a:xfrm>
        </p:grpSpPr>
        <p:sp>
          <p:nvSpPr>
            <p:cNvPr name="TextBox 32" id="32"/>
            <p:cNvSpPr txBox="true"/>
            <p:nvPr/>
          </p:nvSpPr>
          <p:spPr>
            <a:xfrm rot="0">
              <a:off x="0" y="-85725"/>
              <a:ext cx="7712393" cy="890059"/>
            </a:xfrm>
            <a:prstGeom prst="rect">
              <a:avLst/>
            </a:prstGeom>
          </p:spPr>
          <p:txBody>
            <a:bodyPr anchor="t" rtlCol="false" tIns="0" lIns="0" bIns="0" rIns="0">
              <a:spAutoFit/>
            </a:bodyPr>
            <a:lstStyle/>
            <a:p>
              <a:pPr algn="l">
                <a:lnSpc>
                  <a:spcPts val="5599"/>
                </a:lnSpc>
              </a:pPr>
              <a:r>
                <a:rPr lang="en-US" sz="3999" b="true">
                  <a:solidFill>
                    <a:srgbClr val="FFFFFF"/>
                  </a:solidFill>
                  <a:latin typeface="Glacial Indifference Bold"/>
                  <a:ea typeface="Glacial Indifference Bold"/>
                  <a:cs typeface="Glacial Indifference Bold"/>
                  <a:sym typeface="Glacial Indifference Bold"/>
                </a:rPr>
                <a:t>Luis Vigo</a:t>
              </a:r>
            </a:p>
          </p:txBody>
        </p:sp>
        <p:sp>
          <p:nvSpPr>
            <p:cNvPr name="TextBox 33" id="33"/>
            <p:cNvSpPr txBox="true"/>
            <p:nvPr/>
          </p:nvSpPr>
          <p:spPr>
            <a:xfrm rot="0">
              <a:off x="7712393" y="52706"/>
              <a:ext cx="5727504" cy="751628"/>
            </a:xfrm>
            <a:prstGeom prst="rect">
              <a:avLst/>
            </a:prstGeom>
          </p:spPr>
          <p:txBody>
            <a:bodyPr anchor="t" rtlCol="false" tIns="0" lIns="0" bIns="0" rIns="0">
              <a:spAutoFit/>
            </a:bodyPr>
            <a:lstStyle/>
            <a:p>
              <a:pPr algn="l">
                <a:lnSpc>
                  <a:spcPts val="4759"/>
                </a:lnSpc>
              </a:pPr>
              <a:r>
                <a:rPr lang="en-US" sz="3399">
                  <a:solidFill>
                    <a:srgbClr val="FFFFFF"/>
                  </a:solidFill>
                  <a:latin typeface="Glacial Indifference"/>
                  <a:ea typeface="Glacial Indifference"/>
                  <a:cs typeface="Glacial Indifference"/>
                  <a:sym typeface="Glacial Indifference"/>
                </a:rPr>
                <a:t>1206230027</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38B6FF"/>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C2E9FF"/>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07</a:t>
            </a:r>
          </a:p>
        </p:txBody>
      </p:sp>
      <p:sp>
        <p:nvSpPr>
          <p:cNvPr name="AutoShape 9" id="9"/>
          <p:cNvSpPr/>
          <p:nvPr/>
        </p:nvSpPr>
        <p:spPr>
          <a:xfrm>
            <a:off x="16564000" y="8877554"/>
            <a:ext cx="0" cy="761492"/>
          </a:xfrm>
          <a:prstGeom prst="line">
            <a:avLst/>
          </a:prstGeom>
          <a:ln cap="flat" w="95250">
            <a:solidFill>
              <a:srgbClr val="38B6FF"/>
            </a:solidFill>
            <a:prstDash val="solid"/>
            <a:headEnd type="none" len="sm" w="sm"/>
            <a:tailEnd type="none" len="sm" w="sm"/>
          </a:ln>
        </p:spPr>
      </p:sp>
      <p:sp>
        <p:nvSpPr>
          <p:cNvPr name="Freeform 10" id="10"/>
          <p:cNvSpPr/>
          <p:nvPr/>
        </p:nvSpPr>
        <p:spPr>
          <a:xfrm flipH="false" flipV="false" rot="0">
            <a:off x="10757966" y="3416025"/>
            <a:ext cx="809600" cy="844933"/>
          </a:xfrm>
          <a:custGeom>
            <a:avLst/>
            <a:gdLst/>
            <a:ahLst/>
            <a:cxnLst/>
            <a:rect r="r" b="b" t="t" l="l"/>
            <a:pathLst>
              <a:path h="844933" w="809600">
                <a:moveTo>
                  <a:pt x="0" y="0"/>
                </a:moveTo>
                <a:lnTo>
                  <a:pt x="809600" y="0"/>
                </a:lnTo>
                <a:lnTo>
                  <a:pt x="809600" y="844933"/>
                </a:lnTo>
                <a:lnTo>
                  <a:pt x="0" y="844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869273" y="-2098748"/>
            <a:ext cx="3705427" cy="3905589"/>
          </a:xfrm>
          <a:custGeom>
            <a:avLst/>
            <a:gdLst/>
            <a:ahLst/>
            <a:cxnLst/>
            <a:rect r="r" b="b" t="t" l="l"/>
            <a:pathLst>
              <a:path h="3905589" w="3705427">
                <a:moveTo>
                  <a:pt x="0" y="0"/>
                </a:moveTo>
                <a:lnTo>
                  <a:pt x="3705427" y="0"/>
                </a:lnTo>
                <a:lnTo>
                  <a:pt x="3705427" y="3905589"/>
                </a:lnTo>
                <a:lnTo>
                  <a:pt x="0" y="3905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302870" y="1279101"/>
            <a:ext cx="1073337" cy="1073337"/>
          </a:xfrm>
          <a:custGeom>
            <a:avLst/>
            <a:gdLst/>
            <a:ahLst/>
            <a:cxnLst/>
            <a:rect r="r" b="b" t="t" l="l"/>
            <a:pathLst>
              <a:path h="1073337" w="1073337">
                <a:moveTo>
                  <a:pt x="0" y="0"/>
                </a:moveTo>
                <a:lnTo>
                  <a:pt x="1073336" y="0"/>
                </a:lnTo>
                <a:lnTo>
                  <a:pt x="1073336" y="1073337"/>
                </a:lnTo>
                <a:lnTo>
                  <a:pt x="0" y="10733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6147931" y="2273854"/>
            <a:ext cx="456551" cy="456551"/>
          </a:xfrm>
          <a:custGeom>
            <a:avLst/>
            <a:gdLst/>
            <a:ahLst/>
            <a:cxnLst/>
            <a:rect r="r" b="b" t="t" l="l"/>
            <a:pathLst>
              <a:path h="456551" w="456551">
                <a:moveTo>
                  <a:pt x="0" y="0"/>
                </a:moveTo>
                <a:lnTo>
                  <a:pt x="456551" y="0"/>
                </a:lnTo>
                <a:lnTo>
                  <a:pt x="456551" y="456551"/>
                </a:lnTo>
                <a:lnTo>
                  <a:pt x="0" y="4565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60067" y="8446709"/>
            <a:ext cx="659197" cy="659197"/>
          </a:xfrm>
          <a:custGeom>
            <a:avLst/>
            <a:gdLst/>
            <a:ahLst/>
            <a:cxnLst/>
            <a:rect r="r" b="b" t="t" l="l"/>
            <a:pathLst>
              <a:path h="659197" w="659197">
                <a:moveTo>
                  <a:pt x="0" y="0"/>
                </a:moveTo>
                <a:lnTo>
                  <a:pt x="659196" y="0"/>
                </a:lnTo>
                <a:lnTo>
                  <a:pt x="659196" y="659197"/>
                </a:lnTo>
                <a:lnTo>
                  <a:pt x="0" y="6591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250990" y="9157302"/>
            <a:ext cx="659197" cy="659197"/>
          </a:xfrm>
          <a:custGeom>
            <a:avLst/>
            <a:gdLst/>
            <a:ahLst/>
            <a:cxnLst/>
            <a:rect r="r" b="b" t="t" l="l"/>
            <a:pathLst>
              <a:path h="659197" w="659197">
                <a:moveTo>
                  <a:pt x="0" y="0"/>
                </a:moveTo>
                <a:lnTo>
                  <a:pt x="659197" y="0"/>
                </a:lnTo>
                <a:lnTo>
                  <a:pt x="659197" y="659196"/>
                </a:lnTo>
                <a:lnTo>
                  <a:pt x="0" y="6591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383024" y="400298"/>
            <a:ext cx="2560039" cy="875747"/>
          </a:xfrm>
          <a:custGeom>
            <a:avLst/>
            <a:gdLst/>
            <a:ahLst/>
            <a:cxnLst/>
            <a:rect r="r" b="b" t="t" l="l"/>
            <a:pathLst>
              <a:path h="875747" w="2560039">
                <a:moveTo>
                  <a:pt x="0" y="0"/>
                </a:moveTo>
                <a:lnTo>
                  <a:pt x="2560039" y="0"/>
                </a:lnTo>
                <a:lnTo>
                  <a:pt x="2560039" y="875746"/>
                </a:lnTo>
                <a:lnTo>
                  <a:pt x="0" y="875746"/>
                </a:lnTo>
                <a:lnTo>
                  <a:pt x="0" y="0"/>
                </a:lnTo>
                <a:close/>
              </a:path>
            </a:pathLst>
          </a:custGeom>
          <a:blipFill>
            <a:blip r:embed="rId14"/>
            <a:stretch>
              <a:fillRect l="0" t="0" r="0" b="0"/>
            </a:stretch>
          </a:blipFill>
        </p:spPr>
      </p:sp>
      <p:graphicFrame>
        <p:nvGraphicFramePr>
          <p:cNvPr name="Table 17" id="17"/>
          <p:cNvGraphicFramePr>
            <a:graphicFrameLocks noGrp="true"/>
          </p:cNvGraphicFramePr>
          <p:nvPr/>
        </p:nvGraphicFramePr>
        <p:xfrm>
          <a:off x="2667243" y="2696888"/>
          <a:ext cx="13172295" cy="5875612"/>
        </p:xfrm>
        <a:graphic>
          <a:graphicData uri="http://schemas.openxmlformats.org/drawingml/2006/table">
            <a:tbl>
              <a:tblPr/>
              <a:tblGrid>
                <a:gridCol w="4580723"/>
                <a:gridCol w="4580723"/>
                <a:gridCol w="4010849"/>
              </a:tblGrid>
              <a:tr h="1399726">
                <a:tc>
                  <a:txBody>
                    <a:bodyPr anchor="t" rtlCol="false"/>
                    <a:lstStyle/>
                    <a:p>
                      <a:pPr algn="ctr">
                        <a:lnSpc>
                          <a:spcPts val="3639"/>
                        </a:lnSpc>
                        <a:defRPr/>
                      </a:pPr>
                      <a:r>
                        <a:rPr lang="en-US" sz="2599" b="true">
                          <a:solidFill>
                            <a:srgbClr val="000000"/>
                          </a:solidFill>
                          <a:latin typeface="Canva Sans Bold"/>
                          <a:ea typeface="Canva Sans Bold"/>
                          <a:cs typeface="Canva Sans Bold"/>
                          <a:sym typeface="Canva Sans Bold"/>
                        </a:rPr>
                        <a:t>Project Manager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c>
                  <a:txBody>
                    <a:bodyPr anchor="t" rtlCol="false"/>
                    <a:lstStyle/>
                    <a:p>
                      <a:pPr algn="ctr">
                        <a:lnSpc>
                          <a:spcPts val="3640"/>
                        </a:lnSpc>
                        <a:defRPr/>
                      </a:pPr>
                      <a:r>
                        <a:rPr lang="en-US" sz="2600" b="true">
                          <a:solidFill>
                            <a:srgbClr val="000000"/>
                          </a:solidFill>
                          <a:latin typeface="Canva Sans Bold"/>
                          <a:ea typeface="Canva Sans Bold"/>
                          <a:cs typeface="Canva Sans Bold"/>
                          <a:sym typeface="Canva Sans Bold"/>
                        </a:rPr>
                        <a:t>Tim Developer (Frontend, Backend, UI/UX)</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c>
                  <a:txBody>
                    <a:bodyPr anchor="t" rtlCol="false"/>
                    <a:lstStyle/>
                    <a:p>
                      <a:pPr algn="ctr">
                        <a:lnSpc>
                          <a:spcPts val="3640"/>
                        </a:lnSpc>
                        <a:defRPr/>
                      </a:pPr>
                      <a:r>
                        <a:rPr lang="en-US" sz="2600" b="true">
                          <a:solidFill>
                            <a:srgbClr val="000000"/>
                          </a:solidFill>
                          <a:latin typeface="Canva Sans Bold"/>
                          <a:ea typeface="Canva Sans Bold"/>
                          <a:cs typeface="Canva Sans Bold"/>
                          <a:sym typeface="Canva Sans Bold"/>
                        </a:rPr>
                        <a:t>Admin dan Content Support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4475886">
                <a:tc>
                  <a:txBody>
                    <a:bodyPr anchor="t" rtlCol="false"/>
                    <a:lstStyle/>
                    <a:p>
                      <a:pPr algn="l">
                        <a:lnSpc>
                          <a:spcPts val="2939"/>
                        </a:lnSpc>
                        <a:defRPr/>
                      </a:pPr>
                      <a:r>
                        <a:rPr lang="en-US" sz="2099" b="true">
                          <a:solidFill>
                            <a:srgbClr val="000000"/>
                          </a:solidFill>
                          <a:latin typeface="Canva Sans Bold"/>
                          <a:ea typeface="Canva Sans Bold"/>
                          <a:cs typeface="Canva Sans Bold"/>
                          <a:sym typeface="Canva Sans Bold"/>
                        </a:rPr>
                        <a:t>Project Manager berperan sebagai pengendali utama proyek UniConnect. Stakeholder ini bertanggung jawab atas perencanaan, pengorganisasian, pelaksanaan, serta pengawasan seluruh aktivitas proyek.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40"/>
                        </a:lnSpc>
                        <a:defRPr/>
                      </a:pPr>
                      <a:r>
                        <a:rPr lang="en-US" sz="2100" b="true">
                          <a:solidFill>
                            <a:srgbClr val="000000"/>
                          </a:solidFill>
                          <a:latin typeface="Canva Sans Bold"/>
                          <a:ea typeface="Canva Sans Bold"/>
                          <a:cs typeface="Canva Sans Bold"/>
                          <a:sym typeface="Canva Sans Bold"/>
                        </a:rPr>
                        <a:t>Tim Developer bertanggung jawab atas pengembangan teknis UniConnect. Frontend Developer mengelola antarmuka pengguna, Backend Developer menangani logika sistem dan database, sedangkan UI/UX Designer memastikan aplikasi mudah digunakan.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40"/>
                        </a:lnSpc>
                        <a:defRPr/>
                      </a:pPr>
                      <a:r>
                        <a:rPr lang="en-US" sz="2100" b="true">
                          <a:solidFill>
                            <a:srgbClr val="000000"/>
                          </a:solidFill>
                          <a:latin typeface="Canva Sans Bold"/>
                          <a:ea typeface="Canva Sans Bold"/>
                          <a:cs typeface="Canva Sans Bold"/>
                          <a:sym typeface="Canva Sans Bold"/>
                        </a:rPr>
                        <a:t>Admin dan Content Support bertugas mengelola konten aplikasi, data awal, serta membantu pengujian fitur administratif. Stakeholder ini mendukung operasional aplikasi agar berjalan dengan baik setelah dirilis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8" id="18"/>
          <p:cNvSpPr txBox="true"/>
          <p:nvPr/>
        </p:nvSpPr>
        <p:spPr>
          <a:xfrm rot="0">
            <a:off x="4075378" y="1276616"/>
            <a:ext cx="10137245" cy="1111250"/>
          </a:xfrm>
          <a:prstGeom prst="rect">
            <a:avLst/>
          </a:prstGeom>
        </p:spPr>
        <p:txBody>
          <a:bodyPr anchor="t" rtlCol="false" tIns="0" lIns="0" bIns="0" rIns="0">
            <a:spAutoFit/>
          </a:bodyPr>
          <a:lstStyle/>
          <a:p>
            <a:pPr algn="ctr">
              <a:lnSpc>
                <a:spcPts val="9099"/>
              </a:lnSpc>
            </a:pPr>
            <a:r>
              <a:rPr lang="en-US" sz="6499" b="true">
                <a:solidFill>
                  <a:srgbClr val="000000"/>
                </a:solidFill>
                <a:latin typeface="Glacial Indifference Bold"/>
                <a:ea typeface="Glacial Indifference Bold"/>
                <a:cs typeface="Glacial Indifference Bold"/>
                <a:sym typeface="Glacial Indifference Bold"/>
              </a:rPr>
              <a:t>Stakeholder Internal</a:t>
            </a:r>
          </a:p>
        </p:txBody>
      </p:sp>
      <p:sp>
        <p:nvSpPr>
          <p:cNvPr name="TextBox 19" id="19"/>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MANPRO</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38B6FF"/>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C2E9FF"/>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07</a:t>
            </a:r>
          </a:p>
        </p:txBody>
      </p:sp>
      <p:sp>
        <p:nvSpPr>
          <p:cNvPr name="AutoShape 9" id="9"/>
          <p:cNvSpPr/>
          <p:nvPr/>
        </p:nvSpPr>
        <p:spPr>
          <a:xfrm>
            <a:off x="16564000" y="8877554"/>
            <a:ext cx="0" cy="761492"/>
          </a:xfrm>
          <a:prstGeom prst="line">
            <a:avLst/>
          </a:prstGeom>
          <a:ln cap="flat" w="95250">
            <a:solidFill>
              <a:srgbClr val="38B6FF"/>
            </a:solidFill>
            <a:prstDash val="solid"/>
            <a:headEnd type="none" len="sm" w="sm"/>
            <a:tailEnd type="none" len="sm" w="sm"/>
          </a:ln>
        </p:spPr>
      </p:sp>
      <p:sp>
        <p:nvSpPr>
          <p:cNvPr name="Freeform 10" id="10"/>
          <p:cNvSpPr/>
          <p:nvPr/>
        </p:nvSpPr>
        <p:spPr>
          <a:xfrm flipH="false" flipV="false" rot="0">
            <a:off x="10757966" y="3416025"/>
            <a:ext cx="809600" cy="844933"/>
          </a:xfrm>
          <a:custGeom>
            <a:avLst/>
            <a:gdLst/>
            <a:ahLst/>
            <a:cxnLst/>
            <a:rect r="r" b="b" t="t" l="l"/>
            <a:pathLst>
              <a:path h="844933" w="809600">
                <a:moveTo>
                  <a:pt x="0" y="0"/>
                </a:moveTo>
                <a:lnTo>
                  <a:pt x="809600" y="0"/>
                </a:lnTo>
                <a:lnTo>
                  <a:pt x="809600" y="844933"/>
                </a:lnTo>
                <a:lnTo>
                  <a:pt x="0" y="8449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869273" y="-2098748"/>
            <a:ext cx="3705427" cy="3905589"/>
          </a:xfrm>
          <a:custGeom>
            <a:avLst/>
            <a:gdLst/>
            <a:ahLst/>
            <a:cxnLst/>
            <a:rect r="r" b="b" t="t" l="l"/>
            <a:pathLst>
              <a:path h="3905589" w="3705427">
                <a:moveTo>
                  <a:pt x="0" y="0"/>
                </a:moveTo>
                <a:lnTo>
                  <a:pt x="3705427" y="0"/>
                </a:lnTo>
                <a:lnTo>
                  <a:pt x="3705427" y="3905589"/>
                </a:lnTo>
                <a:lnTo>
                  <a:pt x="0" y="39055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5302870" y="1279101"/>
            <a:ext cx="1073337" cy="1073337"/>
          </a:xfrm>
          <a:custGeom>
            <a:avLst/>
            <a:gdLst/>
            <a:ahLst/>
            <a:cxnLst/>
            <a:rect r="r" b="b" t="t" l="l"/>
            <a:pathLst>
              <a:path h="1073337" w="1073337">
                <a:moveTo>
                  <a:pt x="0" y="0"/>
                </a:moveTo>
                <a:lnTo>
                  <a:pt x="1073336" y="0"/>
                </a:lnTo>
                <a:lnTo>
                  <a:pt x="1073336" y="1073337"/>
                </a:lnTo>
                <a:lnTo>
                  <a:pt x="0" y="10733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6147931" y="2273854"/>
            <a:ext cx="456551" cy="456551"/>
          </a:xfrm>
          <a:custGeom>
            <a:avLst/>
            <a:gdLst/>
            <a:ahLst/>
            <a:cxnLst/>
            <a:rect r="r" b="b" t="t" l="l"/>
            <a:pathLst>
              <a:path h="456551" w="456551">
                <a:moveTo>
                  <a:pt x="0" y="0"/>
                </a:moveTo>
                <a:lnTo>
                  <a:pt x="456551" y="0"/>
                </a:lnTo>
                <a:lnTo>
                  <a:pt x="456551" y="456551"/>
                </a:lnTo>
                <a:lnTo>
                  <a:pt x="0" y="4565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60067" y="8446709"/>
            <a:ext cx="659197" cy="659197"/>
          </a:xfrm>
          <a:custGeom>
            <a:avLst/>
            <a:gdLst/>
            <a:ahLst/>
            <a:cxnLst/>
            <a:rect r="r" b="b" t="t" l="l"/>
            <a:pathLst>
              <a:path h="659197" w="659197">
                <a:moveTo>
                  <a:pt x="0" y="0"/>
                </a:moveTo>
                <a:lnTo>
                  <a:pt x="659196" y="0"/>
                </a:lnTo>
                <a:lnTo>
                  <a:pt x="659196" y="659197"/>
                </a:lnTo>
                <a:lnTo>
                  <a:pt x="0" y="65919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250990" y="9157302"/>
            <a:ext cx="659197" cy="659197"/>
          </a:xfrm>
          <a:custGeom>
            <a:avLst/>
            <a:gdLst/>
            <a:ahLst/>
            <a:cxnLst/>
            <a:rect r="r" b="b" t="t" l="l"/>
            <a:pathLst>
              <a:path h="659197" w="659197">
                <a:moveTo>
                  <a:pt x="0" y="0"/>
                </a:moveTo>
                <a:lnTo>
                  <a:pt x="659197" y="0"/>
                </a:lnTo>
                <a:lnTo>
                  <a:pt x="659197" y="659196"/>
                </a:lnTo>
                <a:lnTo>
                  <a:pt x="0" y="659196"/>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383024" y="400298"/>
            <a:ext cx="2560039" cy="875747"/>
          </a:xfrm>
          <a:custGeom>
            <a:avLst/>
            <a:gdLst/>
            <a:ahLst/>
            <a:cxnLst/>
            <a:rect r="r" b="b" t="t" l="l"/>
            <a:pathLst>
              <a:path h="875747" w="2560039">
                <a:moveTo>
                  <a:pt x="0" y="0"/>
                </a:moveTo>
                <a:lnTo>
                  <a:pt x="2560039" y="0"/>
                </a:lnTo>
                <a:lnTo>
                  <a:pt x="2560039" y="875746"/>
                </a:lnTo>
                <a:lnTo>
                  <a:pt x="0" y="875746"/>
                </a:lnTo>
                <a:lnTo>
                  <a:pt x="0" y="0"/>
                </a:lnTo>
                <a:close/>
              </a:path>
            </a:pathLst>
          </a:custGeom>
          <a:blipFill>
            <a:blip r:embed="rId14"/>
            <a:stretch>
              <a:fillRect l="0" t="0" r="0" b="0"/>
            </a:stretch>
          </a:blipFill>
        </p:spPr>
      </p:sp>
      <p:graphicFrame>
        <p:nvGraphicFramePr>
          <p:cNvPr name="Table 17" id="17"/>
          <p:cNvGraphicFramePr>
            <a:graphicFrameLocks noGrp="true"/>
          </p:cNvGraphicFramePr>
          <p:nvPr/>
        </p:nvGraphicFramePr>
        <p:xfrm>
          <a:off x="2667243" y="2696888"/>
          <a:ext cx="13172295" cy="5875612"/>
        </p:xfrm>
        <a:graphic>
          <a:graphicData uri="http://schemas.openxmlformats.org/drawingml/2006/table">
            <a:tbl>
              <a:tblPr/>
              <a:tblGrid>
                <a:gridCol w="6586148"/>
                <a:gridCol w="6586148"/>
              </a:tblGrid>
              <a:tr h="1399726">
                <a:tc>
                  <a:txBody>
                    <a:bodyPr anchor="t" rtlCol="false"/>
                    <a:lstStyle/>
                    <a:p>
                      <a:pPr algn="ctr">
                        <a:lnSpc>
                          <a:spcPts val="3639"/>
                        </a:lnSpc>
                        <a:defRPr/>
                      </a:pPr>
                      <a:r>
                        <a:rPr lang="en-US" sz="2599" b="true">
                          <a:solidFill>
                            <a:srgbClr val="000000"/>
                          </a:solidFill>
                          <a:latin typeface="Canva Sans Bold"/>
                          <a:ea typeface="Canva Sans Bold"/>
                          <a:cs typeface="Canva Sans Bold"/>
                          <a:sym typeface="Canva Sans Bold"/>
                        </a:rPr>
                        <a:t>Mahasiswa</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c>
                  <a:txBody>
                    <a:bodyPr anchor="t" rtlCol="false"/>
                    <a:lstStyle/>
                    <a:p>
                      <a:pPr algn="ctr">
                        <a:lnSpc>
                          <a:spcPts val="3640"/>
                        </a:lnSpc>
                        <a:defRPr/>
                      </a:pPr>
                      <a:r>
                        <a:rPr lang="en-US" sz="2600" b="true">
                          <a:solidFill>
                            <a:srgbClr val="000000"/>
                          </a:solidFill>
                          <a:latin typeface="Canva Sans Bold"/>
                          <a:ea typeface="Canva Sans Bold"/>
                          <a:cs typeface="Canva Sans Bold"/>
                          <a:sym typeface="Canva Sans Bold"/>
                        </a:rPr>
                        <a:t>Project Owner / Penggagas UniConnect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r>
              <a:tr h="4475886">
                <a:tc>
                  <a:txBody>
                    <a:bodyPr anchor="t" rtlCol="false"/>
                    <a:lstStyle/>
                    <a:p>
                      <a:pPr algn="l">
                        <a:lnSpc>
                          <a:spcPts val="2939"/>
                        </a:lnSpc>
                        <a:defRPr/>
                      </a:pPr>
                      <a:r>
                        <a:rPr lang="en-US" sz="2099" b="true">
                          <a:solidFill>
                            <a:srgbClr val="000000"/>
                          </a:solidFill>
                          <a:latin typeface="Canva Sans Bold"/>
                          <a:ea typeface="Canva Sans Bold"/>
                          <a:cs typeface="Canva Sans Bold"/>
                          <a:sym typeface="Canva Sans Bold"/>
                        </a:rPr>
                        <a:t>Mahasiswa merupakan stakeholder utama dan penerima manfaat langsung dari UniConnect. Kepuasan, tingkat adopsi, dan partisipasi mahasiswa menentukan keberhasilan aplikasi.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2940"/>
                        </a:lnSpc>
                        <a:defRPr/>
                      </a:pPr>
                      <a:r>
                        <a:rPr lang="en-US" sz="2100" b="true">
                          <a:solidFill>
                            <a:srgbClr val="000000"/>
                          </a:solidFill>
                          <a:latin typeface="Canva Sans Bold"/>
                          <a:ea typeface="Canva Sans Bold"/>
                          <a:cs typeface="Canva Sans Bold"/>
                          <a:sym typeface="Canva Sans Bold"/>
                        </a:rPr>
                        <a:t>Project Owner merupakan pihak yang menggagas dan memiliki visi strategis UniConnect. Stakeholder ini memiliki kepentingan terhadap arah pengembangan, keberlanjutan proyek, serta pencapaian tujuan jangka panjang aplikasi.</a:t>
                      </a:r>
                      <a:endParaRPr lang="en-US" sz="1100"/>
                    </a:p>
                    <a:p>
                      <a:pPr algn="l">
                        <a:lnSpc>
                          <a:spcPts val="2940"/>
                        </a:lnSpc>
                      </a:pPr>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18" id="18"/>
          <p:cNvSpPr txBox="true"/>
          <p:nvPr/>
        </p:nvSpPr>
        <p:spPr>
          <a:xfrm rot="0">
            <a:off x="4075378" y="1276616"/>
            <a:ext cx="10137245" cy="1111250"/>
          </a:xfrm>
          <a:prstGeom prst="rect">
            <a:avLst/>
          </a:prstGeom>
        </p:spPr>
        <p:txBody>
          <a:bodyPr anchor="t" rtlCol="false" tIns="0" lIns="0" bIns="0" rIns="0">
            <a:spAutoFit/>
          </a:bodyPr>
          <a:lstStyle/>
          <a:p>
            <a:pPr algn="ctr">
              <a:lnSpc>
                <a:spcPts val="9099"/>
              </a:lnSpc>
            </a:pPr>
            <a:r>
              <a:rPr lang="en-US" sz="6499" b="true">
                <a:solidFill>
                  <a:srgbClr val="000000"/>
                </a:solidFill>
                <a:latin typeface="Glacial Indifference Bold"/>
                <a:ea typeface="Glacial Indifference Bold"/>
                <a:cs typeface="Glacial Indifference Bold"/>
                <a:sym typeface="Glacial Indifference Bold"/>
              </a:rPr>
              <a:t>Stakeholder Eksternal</a:t>
            </a:r>
          </a:p>
        </p:txBody>
      </p:sp>
      <p:sp>
        <p:nvSpPr>
          <p:cNvPr name="TextBox 19" id="19"/>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MANPRO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C2E9FF"/>
        </a:solidFill>
      </p:bgPr>
    </p:bg>
    <p:spTree>
      <p:nvGrpSpPr>
        <p:cNvPr id="1" name=""/>
        <p:cNvGrpSpPr/>
        <p:nvPr/>
      </p:nvGrpSpPr>
      <p:grpSpPr>
        <a:xfrm>
          <a:off x="0" y="0"/>
          <a:ext cx="0" cy="0"/>
          <a:chOff x="0" y="0"/>
          <a:chExt cx="0" cy="0"/>
        </a:xfrm>
      </p:grpSpPr>
      <p:sp>
        <p:nvSpPr>
          <p:cNvPr name="Freeform 2" id="2"/>
          <p:cNvSpPr/>
          <p:nvPr/>
        </p:nvSpPr>
        <p:spPr>
          <a:xfrm flipH="false" flipV="false" rot="0">
            <a:off x="13186955" y="8877554"/>
            <a:ext cx="4072345" cy="4066842"/>
          </a:xfrm>
          <a:custGeom>
            <a:avLst/>
            <a:gdLst/>
            <a:ahLst/>
            <a:cxnLst/>
            <a:rect r="r" b="b" t="t" l="l"/>
            <a:pathLst>
              <a:path h="4066842" w="4072345">
                <a:moveTo>
                  <a:pt x="0" y="0"/>
                </a:moveTo>
                <a:lnTo>
                  <a:pt x="4072345" y="0"/>
                </a:lnTo>
                <a:lnTo>
                  <a:pt x="4072345" y="4066842"/>
                </a:lnTo>
                <a:lnTo>
                  <a:pt x="0" y="4066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827749" y="1474577"/>
            <a:ext cx="4557378" cy="1120774"/>
          </a:xfrm>
          <a:prstGeom prst="rect">
            <a:avLst/>
          </a:prstGeom>
        </p:spPr>
        <p:txBody>
          <a:bodyPr anchor="t" rtlCol="false" tIns="0" lIns="0" bIns="0" rIns="0">
            <a:spAutoFit/>
          </a:bodyPr>
          <a:lstStyle/>
          <a:p>
            <a:pPr algn="ctr">
              <a:lnSpc>
                <a:spcPts val="9100"/>
              </a:lnSpc>
            </a:pPr>
            <a:r>
              <a:rPr lang="en-US" sz="6500" b="true">
                <a:solidFill>
                  <a:srgbClr val="000000"/>
                </a:solidFill>
                <a:latin typeface="Glacial Indifference Bold"/>
                <a:ea typeface="Glacial Indifference Bold"/>
                <a:cs typeface="Glacial Indifference Bold"/>
                <a:sym typeface="Glacial Indifference Bold"/>
              </a:rPr>
              <a:t>Kesimpulan</a:t>
            </a:r>
          </a:p>
        </p:txBody>
      </p:sp>
      <p:sp>
        <p:nvSpPr>
          <p:cNvPr name="Freeform 4" id="4"/>
          <p:cNvSpPr/>
          <p:nvPr/>
        </p:nvSpPr>
        <p:spPr>
          <a:xfrm flipH="false" flipV="false" rot="0">
            <a:off x="383024" y="8253579"/>
            <a:ext cx="4072345" cy="4066842"/>
          </a:xfrm>
          <a:custGeom>
            <a:avLst/>
            <a:gdLst/>
            <a:ahLst/>
            <a:cxnLst/>
            <a:rect r="r" b="b" t="t" l="l"/>
            <a:pathLst>
              <a:path h="4066842" w="4072345">
                <a:moveTo>
                  <a:pt x="0" y="0"/>
                </a:moveTo>
                <a:lnTo>
                  <a:pt x="4072345" y="0"/>
                </a:lnTo>
                <a:lnTo>
                  <a:pt x="4072345" y="4066842"/>
                </a:lnTo>
                <a:lnTo>
                  <a:pt x="0" y="4066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5" id="5"/>
          <p:cNvGrpSpPr/>
          <p:nvPr/>
        </p:nvGrpSpPr>
        <p:grpSpPr>
          <a:xfrm rot="0">
            <a:off x="0" y="10073435"/>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38B6FF"/>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true" rot="0">
            <a:off x="14830146" y="-855065"/>
            <a:ext cx="4180831" cy="3386473"/>
          </a:xfrm>
          <a:custGeom>
            <a:avLst/>
            <a:gdLst/>
            <a:ahLst/>
            <a:cxnLst/>
            <a:rect r="r" b="b" t="t" l="l"/>
            <a:pathLst>
              <a:path h="3386473" w="4180831">
                <a:moveTo>
                  <a:pt x="0" y="3386472"/>
                </a:moveTo>
                <a:lnTo>
                  <a:pt x="4180831" y="3386472"/>
                </a:lnTo>
                <a:lnTo>
                  <a:pt x="4180831" y="0"/>
                </a:lnTo>
                <a:lnTo>
                  <a:pt x="0" y="0"/>
                </a:lnTo>
                <a:lnTo>
                  <a:pt x="0" y="3386472"/>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0" y="0"/>
            <a:ext cx="18288000" cy="213565"/>
            <a:chOff x="0" y="0"/>
            <a:chExt cx="4816593" cy="56248"/>
          </a:xfrm>
        </p:grpSpPr>
        <p:sp>
          <p:nvSpPr>
            <p:cNvPr name="Freeform 10" id="10"/>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38B6FF"/>
            </a:solidFill>
          </p:spPr>
        </p:sp>
        <p:sp>
          <p:nvSpPr>
            <p:cNvPr name="TextBox 11" id="11"/>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12</a:t>
            </a:r>
          </a:p>
        </p:txBody>
      </p:sp>
      <p:sp>
        <p:nvSpPr>
          <p:cNvPr name="AutoShape 13" id="13"/>
          <p:cNvSpPr/>
          <p:nvPr/>
        </p:nvSpPr>
        <p:spPr>
          <a:xfrm>
            <a:off x="16564000" y="8877554"/>
            <a:ext cx="0" cy="761492"/>
          </a:xfrm>
          <a:prstGeom prst="line">
            <a:avLst/>
          </a:prstGeom>
          <a:ln cap="flat" w="95250">
            <a:solidFill>
              <a:srgbClr val="1D72D4"/>
            </a:solidFill>
            <a:prstDash val="solid"/>
            <a:headEnd type="none" len="sm" w="sm"/>
            <a:tailEnd type="none" len="sm" w="sm"/>
          </a:ln>
        </p:spPr>
      </p:sp>
      <p:sp>
        <p:nvSpPr>
          <p:cNvPr name="Freeform 14" id="14"/>
          <p:cNvSpPr/>
          <p:nvPr/>
        </p:nvSpPr>
        <p:spPr>
          <a:xfrm flipH="false" flipV="false" rot="0">
            <a:off x="12950926" y="8080239"/>
            <a:ext cx="1072583" cy="1072583"/>
          </a:xfrm>
          <a:custGeom>
            <a:avLst/>
            <a:gdLst/>
            <a:ahLst/>
            <a:cxnLst/>
            <a:rect r="r" b="b" t="t" l="l"/>
            <a:pathLst>
              <a:path h="1072583" w="1072583">
                <a:moveTo>
                  <a:pt x="0" y="0"/>
                </a:moveTo>
                <a:lnTo>
                  <a:pt x="1072583" y="0"/>
                </a:lnTo>
                <a:lnTo>
                  <a:pt x="1072583" y="1072583"/>
                </a:lnTo>
                <a:lnTo>
                  <a:pt x="0" y="107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1028700" y="2833307"/>
            <a:ext cx="16155476" cy="4837357"/>
          </a:xfrm>
          <a:prstGeom prst="rect">
            <a:avLst/>
          </a:prstGeom>
        </p:spPr>
        <p:txBody>
          <a:bodyPr anchor="t" rtlCol="false" tIns="0" lIns="0" bIns="0" rIns="0">
            <a:spAutoFit/>
          </a:bodyPr>
          <a:lstStyle/>
          <a:p>
            <a:pPr algn="just">
              <a:lnSpc>
                <a:spcPts val="4273"/>
              </a:lnSpc>
            </a:pPr>
            <a:r>
              <a:rPr lang="en-US" sz="3052">
                <a:solidFill>
                  <a:srgbClr val="000000"/>
                </a:solidFill>
                <a:latin typeface="Glacial Indifference"/>
                <a:ea typeface="Glacial Indifference"/>
                <a:cs typeface="Glacial Indifference"/>
                <a:sym typeface="Glacial Indifference"/>
              </a:rPr>
              <a:t>UniConnect adalah platform kampus terintegrasi untuk mahasiswa yang menggabungkan marketplace barang bekas, fitur berbagi catatan kuliah, dan layanan GoU (antar-jemput kampus) dalam satu website. Proyek ini ditargetkan selesai dalam 13 minggu dengan anggaran Rp 3.000.000, di mana pengembangan inti dilakukan pada minggu ke-6 hingga ke-10. Deliverable utamanya meliputi website versi pertama, sistem backend, panel admin, dokumentasi, prototipe UI/UX final, serta video demo. Keberhasilan proyek sangat ditentukan oleh kemampuan tim dalam mengelola keterbatasan anggaran, tim yang kecil, dan jadwal yang ketat. Selain itu, diperlukan mitigasi risiko seperti potensi penipuan di marketplace dan kesiapan SDM layanan GoU agar produk dapat dirilis secara stabil dan siap diuji oleh pengguna.</a:t>
            </a:r>
          </a:p>
        </p:txBody>
      </p:sp>
      <p:sp>
        <p:nvSpPr>
          <p:cNvPr name="TextBox 16" id="16"/>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MANPRO</a:t>
            </a:r>
          </a:p>
        </p:txBody>
      </p:sp>
      <p:sp>
        <p:nvSpPr>
          <p:cNvPr name="Freeform 17" id="17"/>
          <p:cNvSpPr/>
          <p:nvPr/>
        </p:nvSpPr>
        <p:spPr>
          <a:xfrm flipH="false" flipV="false" rot="0">
            <a:off x="14023509" y="649617"/>
            <a:ext cx="1792620" cy="1452022"/>
          </a:xfrm>
          <a:custGeom>
            <a:avLst/>
            <a:gdLst/>
            <a:ahLst/>
            <a:cxnLst/>
            <a:rect r="r" b="b" t="t" l="l"/>
            <a:pathLst>
              <a:path h="1452022" w="1792620">
                <a:moveTo>
                  <a:pt x="0" y="0"/>
                </a:moveTo>
                <a:lnTo>
                  <a:pt x="1792620" y="0"/>
                </a:lnTo>
                <a:lnTo>
                  <a:pt x="1792620" y="1452022"/>
                </a:lnTo>
                <a:lnTo>
                  <a:pt x="0" y="1452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8" id="18"/>
          <p:cNvSpPr/>
          <p:nvPr/>
        </p:nvSpPr>
        <p:spPr>
          <a:xfrm flipH="false" flipV="false" rot="0">
            <a:off x="383024" y="400298"/>
            <a:ext cx="2560039" cy="875747"/>
          </a:xfrm>
          <a:custGeom>
            <a:avLst/>
            <a:gdLst/>
            <a:ahLst/>
            <a:cxnLst/>
            <a:rect r="r" b="b" t="t" l="l"/>
            <a:pathLst>
              <a:path h="875747" w="2560039">
                <a:moveTo>
                  <a:pt x="0" y="0"/>
                </a:moveTo>
                <a:lnTo>
                  <a:pt x="2560039" y="0"/>
                </a:lnTo>
                <a:lnTo>
                  <a:pt x="2560039" y="875746"/>
                </a:lnTo>
                <a:lnTo>
                  <a:pt x="0" y="875746"/>
                </a:lnTo>
                <a:lnTo>
                  <a:pt x="0" y="0"/>
                </a:lnTo>
                <a:close/>
              </a:path>
            </a:pathLst>
          </a:custGeom>
          <a:blipFill>
            <a:blip r:embed="rId8"/>
            <a:stretch>
              <a:fillRect l="0" t="0" r="0" b="0"/>
            </a:stretch>
          </a:blipFill>
        </p:spPr>
      </p:sp>
      <p:sp>
        <p:nvSpPr>
          <p:cNvPr name="Freeform 19" id="19"/>
          <p:cNvSpPr/>
          <p:nvPr/>
        </p:nvSpPr>
        <p:spPr>
          <a:xfrm flipH="false" flipV="false" rot="0">
            <a:off x="11541824" y="8722008"/>
            <a:ext cx="1072583" cy="1072583"/>
          </a:xfrm>
          <a:custGeom>
            <a:avLst/>
            <a:gdLst/>
            <a:ahLst/>
            <a:cxnLst/>
            <a:rect r="r" b="b" t="t" l="l"/>
            <a:pathLst>
              <a:path h="1072583" w="1072583">
                <a:moveTo>
                  <a:pt x="0" y="0"/>
                </a:moveTo>
                <a:lnTo>
                  <a:pt x="1072583" y="0"/>
                </a:lnTo>
                <a:lnTo>
                  <a:pt x="1072583" y="1072584"/>
                </a:lnTo>
                <a:lnTo>
                  <a:pt x="0" y="107258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20" id="20"/>
          <p:cNvSpPr/>
          <p:nvPr/>
        </p:nvSpPr>
        <p:spPr>
          <a:xfrm flipH="false" flipV="false" rot="0">
            <a:off x="12434564" y="8256845"/>
            <a:ext cx="359686" cy="359686"/>
          </a:xfrm>
          <a:custGeom>
            <a:avLst/>
            <a:gdLst/>
            <a:ahLst/>
            <a:cxnLst/>
            <a:rect r="r" b="b" t="t" l="l"/>
            <a:pathLst>
              <a:path h="359686" w="359686">
                <a:moveTo>
                  <a:pt x="0" y="0"/>
                </a:moveTo>
                <a:lnTo>
                  <a:pt x="359686" y="0"/>
                </a:lnTo>
                <a:lnTo>
                  <a:pt x="359686" y="359686"/>
                </a:lnTo>
                <a:lnTo>
                  <a:pt x="0" y="3596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C2F6FF"/>
        </a:solidFill>
      </p:bgPr>
    </p:bg>
    <p:spTree>
      <p:nvGrpSpPr>
        <p:cNvPr id="1" name=""/>
        <p:cNvGrpSpPr/>
        <p:nvPr/>
      </p:nvGrpSpPr>
      <p:grpSpPr>
        <a:xfrm>
          <a:off x="0" y="0"/>
          <a:ext cx="0" cy="0"/>
          <a:chOff x="0" y="0"/>
          <a:chExt cx="0" cy="0"/>
        </a:xfrm>
      </p:grpSpPr>
      <p:grpSp>
        <p:nvGrpSpPr>
          <p:cNvPr name="Group 2" id="2"/>
          <p:cNvGrpSpPr/>
          <p:nvPr/>
        </p:nvGrpSpPr>
        <p:grpSpPr>
          <a:xfrm rot="0">
            <a:off x="1785341" y="1679079"/>
            <a:ext cx="14717318" cy="6928841"/>
            <a:chOff x="0" y="0"/>
            <a:chExt cx="3876166" cy="1824880"/>
          </a:xfrm>
        </p:grpSpPr>
        <p:sp>
          <p:nvSpPr>
            <p:cNvPr name="Freeform 3" id="3"/>
            <p:cNvSpPr/>
            <p:nvPr/>
          </p:nvSpPr>
          <p:spPr>
            <a:xfrm flipH="false" flipV="false" rot="0">
              <a:off x="0" y="0"/>
              <a:ext cx="3876166" cy="1824880"/>
            </a:xfrm>
            <a:custGeom>
              <a:avLst/>
              <a:gdLst/>
              <a:ahLst/>
              <a:cxnLst/>
              <a:rect r="r" b="b" t="t" l="l"/>
              <a:pathLst>
                <a:path h="1824880" w="3876166">
                  <a:moveTo>
                    <a:pt x="0" y="0"/>
                  </a:moveTo>
                  <a:lnTo>
                    <a:pt x="3876166" y="0"/>
                  </a:lnTo>
                  <a:lnTo>
                    <a:pt x="3876166" y="1824880"/>
                  </a:lnTo>
                  <a:lnTo>
                    <a:pt x="0" y="1824880"/>
                  </a:lnTo>
                  <a:close/>
                </a:path>
              </a:pathLst>
            </a:custGeom>
            <a:solidFill>
              <a:srgbClr val="004AAD"/>
            </a:solidFill>
          </p:spPr>
        </p:sp>
        <p:sp>
          <p:nvSpPr>
            <p:cNvPr name="TextBox 4" id="4"/>
            <p:cNvSpPr txBox="true"/>
            <p:nvPr/>
          </p:nvSpPr>
          <p:spPr>
            <a:xfrm>
              <a:off x="0" y="-38100"/>
              <a:ext cx="3876166" cy="186298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061903" y="-1566138"/>
            <a:ext cx="4761674" cy="4761674"/>
          </a:xfrm>
          <a:custGeom>
            <a:avLst/>
            <a:gdLst/>
            <a:ahLst/>
            <a:cxnLst/>
            <a:rect r="r" b="b" t="t" l="l"/>
            <a:pathLst>
              <a:path h="4761674" w="4761674">
                <a:moveTo>
                  <a:pt x="0" y="0"/>
                </a:moveTo>
                <a:lnTo>
                  <a:pt x="4761674" y="0"/>
                </a:lnTo>
                <a:lnTo>
                  <a:pt x="4761674" y="4761675"/>
                </a:lnTo>
                <a:lnTo>
                  <a:pt x="0" y="476167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5442740" y="2842069"/>
            <a:ext cx="1413018" cy="1236391"/>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F"/>
            </a:solidFill>
          </p:spPr>
        </p:sp>
        <p:sp>
          <p:nvSpPr>
            <p:cNvPr name="TextBox 8" id="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028700" y="1313694"/>
            <a:ext cx="1528376" cy="1528376"/>
          </a:xfrm>
          <a:custGeom>
            <a:avLst/>
            <a:gdLst/>
            <a:ahLst/>
            <a:cxnLst/>
            <a:rect r="r" b="b" t="t" l="l"/>
            <a:pathLst>
              <a:path h="1528376" w="1528376">
                <a:moveTo>
                  <a:pt x="0" y="0"/>
                </a:moveTo>
                <a:lnTo>
                  <a:pt x="1528376" y="0"/>
                </a:lnTo>
                <a:lnTo>
                  <a:pt x="1528376" y="1528375"/>
                </a:lnTo>
                <a:lnTo>
                  <a:pt x="0" y="15283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24221" y="7272116"/>
            <a:ext cx="4777529" cy="4771073"/>
          </a:xfrm>
          <a:custGeom>
            <a:avLst/>
            <a:gdLst/>
            <a:ahLst/>
            <a:cxnLst/>
            <a:rect r="r" b="b" t="t" l="l"/>
            <a:pathLst>
              <a:path h="4771073" w="4777529">
                <a:moveTo>
                  <a:pt x="0" y="0"/>
                </a:moveTo>
                <a:lnTo>
                  <a:pt x="4777529" y="0"/>
                </a:lnTo>
                <a:lnTo>
                  <a:pt x="4777529" y="4771073"/>
                </a:lnTo>
                <a:lnTo>
                  <a:pt x="0" y="47710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2386547" y="3908425"/>
            <a:ext cx="13514906" cy="2222501"/>
          </a:xfrm>
          <a:prstGeom prst="rect">
            <a:avLst/>
          </a:prstGeom>
        </p:spPr>
        <p:txBody>
          <a:bodyPr anchor="t" rtlCol="false" tIns="0" lIns="0" bIns="0" rIns="0">
            <a:spAutoFit/>
          </a:bodyPr>
          <a:lstStyle/>
          <a:p>
            <a:pPr algn="ctr">
              <a:lnSpc>
                <a:spcPts val="18199"/>
              </a:lnSpc>
            </a:pPr>
            <a:r>
              <a:rPr lang="en-US" sz="12999" b="true">
                <a:solidFill>
                  <a:srgbClr val="FFFFFF"/>
                </a:solidFill>
                <a:latin typeface="Glacial Indifference Bold"/>
                <a:ea typeface="Glacial Indifference Bold"/>
                <a:cs typeface="Glacial Indifference Bold"/>
                <a:sym typeface="Glacial Indifference Bold"/>
              </a:rPr>
              <a:t>Terima Kasih</a:t>
            </a:r>
          </a:p>
        </p:txBody>
      </p:sp>
      <p:sp>
        <p:nvSpPr>
          <p:cNvPr name="Freeform 12" id="12"/>
          <p:cNvSpPr/>
          <p:nvPr/>
        </p:nvSpPr>
        <p:spPr>
          <a:xfrm flipH="false" flipV="false" rot="0">
            <a:off x="4317571" y="7272116"/>
            <a:ext cx="1084179" cy="1084179"/>
          </a:xfrm>
          <a:custGeom>
            <a:avLst/>
            <a:gdLst/>
            <a:ahLst/>
            <a:cxnLst/>
            <a:rect r="r" b="b" t="t" l="l"/>
            <a:pathLst>
              <a:path h="1084179" w="1084179">
                <a:moveTo>
                  <a:pt x="0" y="0"/>
                </a:moveTo>
                <a:lnTo>
                  <a:pt x="1084179" y="0"/>
                </a:lnTo>
                <a:lnTo>
                  <a:pt x="1084179" y="1084179"/>
                </a:lnTo>
                <a:lnTo>
                  <a:pt x="0" y="108417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02049" y="6833950"/>
            <a:ext cx="5973602" cy="5973602"/>
          </a:xfrm>
          <a:custGeom>
            <a:avLst/>
            <a:gdLst/>
            <a:ahLst/>
            <a:cxnLst/>
            <a:rect r="r" b="b" t="t" l="l"/>
            <a:pathLst>
              <a:path h="5973602" w="5973602">
                <a:moveTo>
                  <a:pt x="0" y="0"/>
                </a:moveTo>
                <a:lnTo>
                  <a:pt x="5973601" y="0"/>
                </a:lnTo>
                <a:lnTo>
                  <a:pt x="5973601" y="5973602"/>
                </a:lnTo>
                <a:lnTo>
                  <a:pt x="0" y="597360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0"/>
            <a:ext cx="18288000" cy="213565"/>
            <a:chOff x="0" y="0"/>
            <a:chExt cx="4816593" cy="56248"/>
          </a:xfrm>
        </p:grpSpPr>
        <p:sp>
          <p:nvSpPr>
            <p:cNvPr name="Freeform 7" id="7"/>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8" id="8"/>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AutoShape 9" id="9"/>
          <p:cNvSpPr/>
          <p:nvPr/>
        </p:nvSpPr>
        <p:spPr>
          <a:xfrm>
            <a:off x="7060245" y="4213907"/>
            <a:ext cx="11329315" cy="0"/>
          </a:xfrm>
          <a:prstGeom prst="line">
            <a:avLst/>
          </a:prstGeom>
          <a:ln cap="flat" w="38100">
            <a:solidFill>
              <a:srgbClr val="5DA295"/>
            </a:solidFill>
            <a:prstDash val="solid"/>
            <a:headEnd type="none" len="sm" w="sm"/>
            <a:tailEnd type="none" len="sm" w="sm"/>
          </a:ln>
        </p:spPr>
      </p:sp>
      <p:sp>
        <p:nvSpPr>
          <p:cNvPr name="AutoShape 10" id="10"/>
          <p:cNvSpPr/>
          <p:nvPr/>
        </p:nvSpPr>
        <p:spPr>
          <a:xfrm>
            <a:off x="7060245" y="5734674"/>
            <a:ext cx="11329315" cy="0"/>
          </a:xfrm>
          <a:prstGeom prst="line">
            <a:avLst/>
          </a:prstGeom>
          <a:ln cap="flat" w="38100">
            <a:solidFill>
              <a:srgbClr val="5DA295"/>
            </a:solidFill>
            <a:prstDash val="solid"/>
            <a:headEnd type="none" len="sm" w="sm"/>
            <a:tailEnd type="none" len="sm" w="sm"/>
          </a:ln>
        </p:spPr>
      </p:sp>
      <p:sp>
        <p:nvSpPr>
          <p:cNvPr name="AutoShape 11" id="11"/>
          <p:cNvSpPr/>
          <p:nvPr/>
        </p:nvSpPr>
        <p:spPr>
          <a:xfrm>
            <a:off x="7060245" y="7255441"/>
            <a:ext cx="11329315" cy="0"/>
          </a:xfrm>
          <a:prstGeom prst="line">
            <a:avLst/>
          </a:prstGeom>
          <a:ln cap="flat" w="38100">
            <a:solidFill>
              <a:srgbClr val="5DA295"/>
            </a:solidFill>
            <a:prstDash val="solid"/>
            <a:headEnd type="none" len="sm" w="sm"/>
            <a:tailEnd type="none" len="sm" w="sm"/>
          </a:ln>
        </p:spPr>
      </p:sp>
      <p:sp>
        <p:nvSpPr>
          <p:cNvPr name="Freeform 12" id="12"/>
          <p:cNvSpPr/>
          <p:nvPr/>
        </p:nvSpPr>
        <p:spPr>
          <a:xfrm flipH="false" flipV="false" rot="0">
            <a:off x="4138092" y="6650005"/>
            <a:ext cx="1210872" cy="1210872"/>
          </a:xfrm>
          <a:custGeom>
            <a:avLst/>
            <a:gdLst/>
            <a:ahLst/>
            <a:cxnLst/>
            <a:rect r="r" b="b" t="t" l="l"/>
            <a:pathLst>
              <a:path h="1210872" w="1210872">
                <a:moveTo>
                  <a:pt x="0" y="0"/>
                </a:moveTo>
                <a:lnTo>
                  <a:pt x="1210872" y="0"/>
                </a:lnTo>
                <a:lnTo>
                  <a:pt x="1210872" y="1210872"/>
                </a:lnTo>
                <a:lnTo>
                  <a:pt x="0" y="12108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389196" y="598254"/>
            <a:ext cx="851704" cy="777374"/>
          </a:xfrm>
          <a:custGeom>
            <a:avLst/>
            <a:gdLst/>
            <a:ahLst/>
            <a:cxnLst/>
            <a:rect r="r" b="b" t="t" l="l"/>
            <a:pathLst>
              <a:path h="777374" w="851704">
                <a:moveTo>
                  <a:pt x="0" y="0"/>
                </a:moveTo>
                <a:lnTo>
                  <a:pt x="851705" y="0"/>
                </a:lnTo>
                <a:lnTo>
                  <a:pt x="851705" y="777374"/>
                </a:lnTo>
                <a:lnTo>
                  <a:pt x="0" y="7773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32097" y="758341"/>
            <a:ext cx="365904" cy="337962"/>
          </a:xfrm>
          <a:custGeom>
            <a:avLst/>
            <a:gdLst/>
            <a:ahLst/>
            <a:cxnLst/>
            <a:rect r="r" b="b" t="t" l="l"/>
            <a:pathLst>
              <a:path h="337962" w="365904">
                <a:moveTo>
                  <a:pt x="0" y="0"/>
                </a:moveTo>
                <a:lnTo>
                  <a:pt x="365903" y="0"/>
                </a:lnTo>
                <a:lnTo>
                  <a:pt x="365903" y="337962"/>
                </a:lnTo>
                <a:lnTo>
                  <a:pt x="0" y="337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03</a:t>
            </a:r>
          </a:p>
        </p:txBody>
      </p:sp>
      <p:sp>
        <p:nvSpPr>
          <p:cNvPr name="AutoShape 16" id="16"/>
          <p:cNvSpPr/>
          <p:nvPr/>
        </p:nvSpPr>
        <p:spPr>
          <a:xfrm>
            <a:off x="16564000" y="8877554"/>
            <a:ext cx="0" cy="761492"/>
          </a:xfrm>
          <a:prstGeom prst="line">
            <a:avLst/>
          </a:prstGeom>
          <a:ln cap="flat" w="95250">
            <a:solidFill>
              <a:srgbClr val="5DA295"/>
            </a:solidFill>
            <a:prstDash val="solid"/>
            <a:headEnd type="none" len="sm" w="sm"/>
            <a:tailEnd type="none" len="sm" w="sm"/>
          </a:ln>
        </p:spPr>
      </p:sp>
      <p:sp>
        <p:nvSpPr>
          <p:cNvPr name="Freeform 17" id="17"/>
          <p:cNvSpPr/>
          <p:nvPr/>
        </p:nvSpPr>
        <p:spPr>
          <a:xfrm flipH="false" flipV="false" rot="0">
            <a:off x="16893853" y="567841"/>
            <a:ext cx="1082627" cy="1082627"/>
          </a:xfrm>
          <a:custGeom>
            <a:avLst/>
            <a:gdLst/>
            <a:ahLst/>
            <a:cxnLst/>
            <a:rect r="r" b="b" t="t" l="l"/>
            <a:pathLst>
              <a:path h="1082627" w="1082627">
                <a:moveTo>
                  <a:pt x="0" y="0"/>
                </a:moveTo>
                <a:lnTo>
                  <a:pt x="1082626" y="0"/>
                </a:lnTo>
                <a:lnTo>
                  <a:pt x="1082626" y="1082627"/>
                </a:lnTo>
                <a:lnTo>
                  <a:pt x="0" y="10826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8" id="18"/>
          <p:cNvSpPr txBox="true"/>
          <p:nvPr/>
        </p:nvSpPr>
        <p:spPr>
          <a:xfrm rot="0">
            <a:off x="1517951" y="2801438"/>
            <a:ext cx="4727341" cy="2432050"/>
          </a:xfrm>
          <a:prstGeom prst="rect">
            <a:avLst/>
          </a:prstGeom>
        </p:spPr>
        <p:txBody>
          <a:bodyPr anchor="t" rtlCol="false" tIns="0" lIns="0" bIns="0" rIns="0">
            <a:spAutoFit/>
          </a:bodyPr>
          <a:lstStyle/>
          <a:p>
            <a:pPr algn="l">
              <a:lnSpc>
                <a:spcPts val="9799"/>
              </a:lnSpc>
            </a:pPr>
            <a:r>
              <a:rPr lang="en-US" sz="6999" b="true">
                <a:solidFill>
                  <a:srgbClr val="000000"/>
                </a:solidFill>
                <a:latin typeface="Glacial Indifference Bold"/>
                <a:ea typeface="Glacial Indifference Bold"/>
                <a:cs typeface="Glacial Indifference Bold"/>
                <a:sym typeface="Glacial Indifference Bold"/>
              </a:rPr>
              <a:t>Rumusan</a:t>
            </a:r>
          </a:p>
          <a:p>
            <a:pPr algn="l">
              <a:lnSpc>
                <a:spcPts val="9799"/>
              </a:lnSpc>
            </a:pPr>
            <a:r>
              <a:rPr lang="en-US" sz="6999" b="true">
                <a:solidFill>
                  <a:srgbClr val="000000"/>
                </a:solidFill>
                <a:latin typeface="Glacial Indifference Bold"/>
                <a:ea typeface="Glacial Indifference Bold"/>
                <a:cs typeface="Glacial Indifference Bold"/>
                <a:sym typeface="Glacial Indifference Bold"/>
              </a:rPr>
              <a:t>Masalah</a:t>
            </a:r>
          </a:p>
        </p:txBody>
      </p:sp>
      <p:sp>
        <p:nvSpPr>
          <p:cNvPr name="TextBox 19" id="19"/>
          <p:cNvSpPr txBox="true"/>
          <p:nvPr/>
        </p:nvSpPr>
        <p:spPr>
          <a:xfrm rot="0">
            <a:off x="8168290" y="3479268"/>
            <a:ext cx="8873295"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Rumusan masalah dari dilakukannya penelitian</a:t>
            </a:r>
          </a:p>
        </p:txBody>
      </p:sp>
      <p:sp>
        <p:nvSpPr>
          <p:cNvPr name="TextBox 20" id="20"/>
          <p:cNvSpPr txBox="true"/>
          <p:nvPr/>
        </p:nvSpPr>
        <p:spPr>
          <a:xfrm rot="0">
            <a:off x="6916642" y="3112555"/>
            <a:ext cx="938336" cy="762001"/>
          </a:xfrm>
          <a:prstGeom prst="rect">
            <a:avLst/>
          </a:prstGeom>
        </p:spPr>
        <p:txBody>
          <a:bodyPr anchor="t" rtlCol="false" tIns="0" lIns="0" bIns="0" rIns="0">
            <a:spAutoFit/>
          </a:bodyPr>
          <a:lstStyle/>
          <a:p>
            <a:pPr algn="r">
              <a:lnSpc>
                <a:spcPts val="6299"/>
              </a:lnSpc>
            </a:pPr>
            <a:r>
              <a:rPr lang="en-US" sz="4499" b="true">
                <a:solidFill>
                  <a:srgbClr val="5DA295"/>
                </a:solidFill>
                <a:latin typeface="Glacial Indifference Bold"/>
                <a:ea typeface="Glacial Indifference Bold"/>
                <a:cs typeface="Glacial Indifference Bold"/>
                <a:sym typeface="Glacial Indifference Bold"/>
              </a:rPr>
              <a:t>01.</a:t>
            </a:r>
          </a:p>
        </p:txBody>
      </p:sp>
      <p:sp>
        <p:nvSpPr>
          <p:cNvPr name="TextBox 21" id="21"/>
          <p:cNvSpPr txBox="true"/>
          <p:nvPr/>
        </p:nvSpPr>
        <p:spPr>
          <a:xfrm rot="0">
            <a:off x="8168290" y="2868113"/>
            <a:ext cx="3489679" cy="596900"/>
          </a:xfrm>
          <a:prstGeom prst="rect">
            <a:avLst/>
          </a:prstGeom>
        </p:spPr>
        <p:txBody>
          <a:bodyPr anchor="t" rtlCol="false" tIns="0" lIns="0" bIns="0" rIns="0">
            <a:spAutoFit/>
          </a:bodyPr>
          <a:lstStyle/>
          <a:p>
            <a:pPr algn="l">
              <a:lnSpc>
                <a:spcPts val="4899"/>
              </a:lnSpc>
            </a:pPr>
            <a:r>
              <a:rPr lang="en-US" sz="3499" b="true">
                <a:solidFill>
                  <a:srgbClr val="5DA295"/>
                </a:solidFill>
                <a:latin typeface="Glacial Indifference Bold"/>
                <a:ea typeface="Glacial Indifference Bold"/>
                <a:cs typeface="Glacial Indifference Bold"/>
                <a:sym typeface="Glacial Indifference Bold"/>
              </a:rPr>
              <a:t>Rumusan Satu</a:t>
            </a:r>
          </a:p>
        </p:txBody>
      </p:sp>
      <p:sp>
        <p:nvSpPr>
          <p:cNvPr name="TextBox 22" id="22"/>
          <p:cNvSpPr txBox="true"/>
          <p:nvPr/>
        </p:nvSpPr>
        <p:spPr>
          <a:xfrm rot="0">
            <a:off x="6758233" y="4597839"/>
            <a:ext cx="1096746" cy="762001"/>
          </a:xfrm>
          <a:prstGeom prst="rect">
            <a:avLst/>
          </a:prstGeom>
        </p:spPr>
        <p:txBody>
          <a:bodyPr anchor="t" rtlCol="false" tIns="0" lIns="0" bIns="0" rIns="0">
            <a:spAutoFit/>
          </a:bodyPr>
          <a:lstStyle/>
          <a:p>
            <a:pPr algn="r">
              <a:lnSpc>
                <a:spcPts val="6299"/>
              </a:lnSpc>
            </a:pPr>
            <a:r>
              <a:rPr lang="en-US" sz="4499" b="true">
                <a:solidFill>
                  <a:srgbClr val="5DA295"/>
                </a:solidFill>
                <a:latin typeface="Glacial Indifference Bold"/>
                <a:ea typeface="Glacial Indifference Bold"/>
                <a:cs typeface="Glacial Indifference Bold"/>
                <a:sym typeface="Glacial Indifference Bold"/>
              </a:rPr>
              <a:t>02.</a:t>
            </a:r>
          </a:p>
        </p:txBody>
      </p:sp>
      <p:sp>
        <p:nvSpPr>
          <p:cNvPr name="TextBox 23" id="23"/>
          <p:cNvSpPr txBox="true"/>
          <p:nvPr/>
        </p:nvSpPr>
        <p:spPr>
          <a:xfrm rot="0">
            <a:off x="8168290" y="4358126"/>
            <a:ext cx="3489679" cy="596900"/>
          </a:xfrm>
          <a:prstGeom prst="rect">
            <a:avLst/>
          </a:prstGeom>
        </p:spPr>
        <p:txBody>
          <a:bodyPr anchor="t" rtlCol="false" tIns="0" lIns="0" bIns="0" rIns="0">
            <a:spAutoFit/>
          </a:bodyPr>
          <a:lstStyle/>
          <a:p>
            <a:pPr algn="l">
              <a:lnSpc>
                <a:spcPts val="4899"/>
              </a:lnSpc>
            </a:pPr>
            <a:r>
              <a:rPr lang="en-US" sz="3499" b="true">
                <a:solidFill>
                  <a:srgbClr val="5DA295"/>
                </a:solidFill>
                <a:latin typeface="Glacial Indifference Bold"/>
                <a:ea typeface="Glacial Indifference Bold"/>
                <a:cs typeface="Glacial Indifference Bold"/>
                <a:sym typeface="Glacial Indifference Bold"/>
              </a:rPr>
              <a:t>Rumusan Dua</a:t>
            </a:r>
          </a:p>
        </p:txBody>
      </p:sp>
      <p:sp>
        <p:nvSpPr>
          <p:cNvPr name="TextBox 24" id="24"/>
          <p:cNvSpPr txBox="true"/>
          <p:nvPr/>
        </p:nvSpPr>
        <p:spPr>
          <a:xfrm rot="0">
            <a:off x="8168290" y="4964551"/>
            <a:ext cx="8873295"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Rumusan masalah dari dilakukannya penelitian</a:t>
            </a:r>
          </a:p>
        </p:txBody>
      </p:sp>
      <p:sp>
        <p:nvSpPr>
          <p:cNvPr name="TextBox 25" id="25"/>
          <p:cNvSpPr txBox="true"/>
          <p:nvPr/>
        </p:nvSpPr>
        <p:spPr>
          <a:xfrm rot="0">
            <a:off x="8168290" y="5890340"/>
            <a:ext cx="3489679" cy="596900"/>
          </a:xfrm>
          <a:prstGeom prst="rect">
            <a:avLst/>
          </a:prstGeom>
        </p:spPr>
        <p:txBody>
          <a:bodyPr anchor="t" rtlCol="false" tIns="0" lIns="0" bIns="0" rIns="0">
            <a:spAutoFit/>
          </a:bodyPr>
          <a:lstStyle/>
          <a:p>
            <a:pPr algn="l">
              <a:lnSpc>
                <a:spcPts val="4899"/>
              </a:lnSpc>
            </a:pPr>
            <a:r>
              <a:rPr lang="en-US" sz="3499" b="true">
                <a:solidFill>
                  <a:srgbClr val="5DA295"/>
                </a:solidFill>
                <a:latin typeface="Glacial Indifference Bold"/>
                <a:ea typeface="Glacial Indifference Bold"/>
                <a:cs typeface="Glacial Indifference Bold"/>
                <a:sym typeface="Glacial Indifference Bold"/>
              </a:rPr>
              <a:t>Rumusan Tiga</a:t>
            </a:r>
          </a:p>
        </p:txBody>
      </p:sp>
      <p:sp>
        <p:nvSpPr>
          <p:cNvPr name="TextBox 26" id="26"/>
          <p:cNvSpPr txBox="true"/>
          <p:nvPr/>
        </p:nvSpPr>
        <p:spPr>
          <a:xfrm rot="0">
            <a:off x="8168290" y="6496765"/>
            <a:ext cx="8873295" cy="53784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Rumusan masalah dari dilakukannya penelitian</a:t>
            </a:r>
          </a:p>
        </p:txBody>
      </p:sp>
      <p:sp>
        <p:nvSpPr>
          <p:cNvPr name="TextBox 27" id="27"/>
          <p:cNvSpPr txBox="true"/>
          <p:nvPr/>
        </p:nvSpPr>
        <p:spPr>
          <a:xfrm rot="0">
            <a:off x="6758233" y="6071950"/>
            <a:ext cx="1096746" cy="762001"/>
          </a:xfrm>
          <a:prstGeom prst="rect">
            <a:avLst/>
          </a:prstGeom>
        </p:spPr>
        <p:txBody>
          <a:bodyPr anchor="t" rtlCol="false" tIns="0" lIns="0" bIns="0" rIns="0">
            <a:spAutoFit/>
          </a:bodyPr>
          <a:lstStyle/>
          <a:p>
            <a:pPr algn="r">
              <a:lnSpc>
                <a:spcPts val="6299"/>
              </a:lnSpc>
            </a:pPr>
            <a:r>
              <a:rPr lang="en-US" sz="4499" b="true">
                <a:solidFill>
                  <a:srgbClr val="5DA295"/>
                </a:solidFill>
                <a:latin typeface="Glacial Indifference Bold"/>
                <a:ea typeface="Glacial Indifference Bold"/>
                <a:cs typeface="Glacial Indifference Bold"/>
                <a:sym typeface="Glacial Indifference Bold"/>
              </a:rPr>
              <a:t>03.</a:t>
            </a:r>
          </a:p>
        </p:txBody>
      </p:sp>
      <p:sp>
        <p:nvSpPr>
          <p:cNvPr name="TextBox 28" id="28"/>
          <p:cNvSpPr txBox="true"/>
          <p:nvPr/>
        </p:nvSpPr>
        <p:spPr>
          <a:xfrm rot="0">
            <a:off x="1445845" y="567841"/>
            <a:ext cx="2770259" cy="838200"/>
          </a:xfrm>
          <a:prstGeom prst="rect">
            <a:avLst/>
          </a:prstGeom>
        </p:spPr>
        <p:txBody>
          <a:bodyPr anchor="t" rtlCol="false" tIns="0" lIns="0" bIns="0" rIns="0">
            <a:spAutoFit/>
          </a:bodyPr>
          <a:lstStyle/>
          <a:p>
            <a:pPr algn="l">
              <a:lnSpc>
                <a:spcPts val="3360"/>
              </a:lnSpc>
            </a:pPr>
            <a:r>
              <a:rPr lang="en-US" sz="2800" spc="140">
                <a:solidFill>
                  <a:srgbClr val="000000"/>
                </a:solidFill>
                <a:latin typeface="Glacial Indifference"/>
                <a:ea typeface="Glacial Indifference"/>
                <a:cs typeface="Glacial Indifference"/>
                <a:sym typeface="Glacial Indifference"/>
              </a:rPr>
              <a:t>UNIVERSITAS</a:t>
            </a:r>
          </a:p>
          <a:p>
            <a:pPr algn="l">
              <a:lnSpc>
                <a:spcPts val="3360"/>
              </a:lnSpc>
            </a:pPr>
            <a:r>
              <a:rPr lang="en-US" sz="2800" spc="140">
                <a:solidFill>
                  <a:srgbClr val="000000"/>
                </a:solidFill>
                <a:latin typeface="Glacial Indifference"/>
                <a:ea typeface="Glacial Indifference"/>
                <a:cs typeface="Glacial Indifference"/>
                <a:sym typeface="Glacial Indifference"/>
              </a:rPr>
              <a:t>TIMMERMAN</a:t>
            </a:r>
          </a:p>
        </p:txBody>
      </p:sp>
      <p:sp>
        <p:nvSpPr>
          <p:cNvPr name="TextBox 29" id="29"/>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SEMINAR PROPOSAL</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26659" y="7028511"/>
            <a:ext cx="4921456" cy="3986379"/>
          </a:xfrm>
          <a:custGeom>
            <a:avLst/>
            <a:gdLst/>
            <a:ahLst/>
            <a:cxnLst/>
            <a:rect r="r" b="b" t="t" l="l"/>
            <a:pathLst>
              <a:path h="3986379" w="4921456">
                <a:moveTo>
                  <a:pt x="0" y="0"/>
                </a:moveTo>
                <a:lnTo>
                  <a:pt x="4921455" y="0"/>
                </a:lnTo>
                <a:lnTo>
                  <a:pt x="4921455" y="3986379"/>
                </a:lnTo>
                <a:lnTo>
                  <a:pt x="0" y="39863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4364232" y="-2136727"/>
            <a:ext cx="5790136" cy="5790136"/>
          </a:xfrm>
          <a:custGeom>
            <a:avLst/>
            <a:gdLst/>
            <a:ahLst/>
            <a:cxnLst/>
            <a:rect r="r" b="b" t="t" l="l"/>
            <a:pathLst>
              <a:path h="5790136" w="5790136">
                <a:moveTo>
                  <a:pt x="0" y="0"/>
                </a:moveTo>
                <a:lnTo>
                  <a:pt x="5790136" y="0"/>
                </a:lnTo>
                <a:lnTo>
                  <a:pt x="5790136" y="5790136"/>
                </a:lnTo>
                <a:lnTo>
                  <a:pt x="0" y="57901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89196" y="598254"/>
            <a:ext cx="851704" cy="777374"/>
          </a:xfrm>
          <a:custGeom>
            <a:avLst/>
            <a:gdLst/>
            <a:ahLst/>
            <a:cxnLst/>
            <a:rect r="r" b="b" t="t" l="l"/>
            <a:pathLst>
              <a:path h="777374" w="851704">
                <a:moveTo>
                  <a:pt x="0" y="0"/>
                </a:moveTo>
                <a:lnTo>
                  <a:pt x="851705" y="0"/>
                </a:lnTo>
                <a:lnTo>
                  <a:pt x="851705" y="777374"/>
                </a:lnTo>
                <a:lnTo>
                  <a:pt x="0" y="7773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632097" y="758341"/>
            <a:ext cx="365904" cy="337962"/>
          </a:xfrm>
          <a:custGeom>
            <a:avLst/>
            <a:gdLst/>
            <a:ahLst/>
            <a:cxnLst/>
            <a:rect r="r" b="b" t="t" l="l"/>
            <a:pathLst>
              <a:path h="337962" w="365904">
                <a:moveTo>
                  <a:pt x="0" y="0"/>
                </a:moveTo>
                <a:lnTo>
                  <a:pt x="365903" y="0"/>
                </a:lnTo>
                <a:lnTo>
                  <a:pt x="365903" y="337962"/>
                </a:lnTo>
                <a:lnTo>
                  <a:pt x="0" y="337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06</a:t>
            </a:r>
          </a:p>
        </p:txBody>
      </p:sp>
      <p:sp>
        <p:nvSpPr>
          <p:cNvPr name="AutoShape 13" id="13"/>
          <p:cNvSpPr/>
          <p:nvPr/>
        </p:nvSpPr>
        <p:spPr>
          <a:xfrm>
            <a:off x="16564000" y="8877554"/>
            <a:ext cx="0" cy="761492"/>
          </a:xfrm>
          <a:prstGeom prst="line">
            <a:avLst/>
          </a:prstGeom>
          <a:ln cap="flat" w="95250">
            <a:solidFill>
              <a:srgbClr val="5DA295"/>
            </a:solidFill>
            <a:prstDash val="solid"/>
            <a:headEnd type="none" len="sm" w="sm"/>
            <a:tailEnd type="none" len="sm" w="sm"/>
          </a:ln>
        </p:spPr>
      </p:sp>
      <p:grpSp>
        <p:nvGrpSpPr>
          <p:cNvPr name="Group 14" id="14"/>
          <p:cNvGrpSpPr/>
          <p:nvPr/>
        </p:nvGrpSpPr>
        <p:grpSpPr>
          <a:xfrm rot="0">
            <a:off x="2123977" y="3561676"/>
            <a:ext cx="1638992" cy="163899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123977" y="6209015"/>
            <a:ext cx="1638992" cy="1638992"/>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9439686" y="3561676"/>
            <a:ext cx="1638992" cy="1638992"/>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9439686" y="6209015"/>
            <a:ext cx="1638992" cy="1638992"/>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A295"/>
            </a:soli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2504667" y="3942366"/>
            <a:ext cx="877612" cy="877612"/>
          </a:xfrm>
          <a:custGeom>
            <a:avLst/>
            <a:gdLst/>
            <a:ahLst/>
            <a:cxnLst/>
            <a:rect r="r" b="b" t="t" l="l"/>
            <a:pathLst>
              <a:path h="877612" w="877612">
                <a:moveTo>
                  <a:pt x="0" y="0"/>
                </a:moveTo>
                <a:lnTo>
                  <a:pt x="877612" y="0"/>
                </a:lnTo>
                <a:lnTo>
                  <a:pt x="877612" y="877612"/>
                </a:lnTo>
                <a:lnTo>
                  <a:pt x="0" y="87761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0">
            <a:off x="9754040" y="3880449"/>
            <a:ext cx="1010284" cy="1001444"/>
          </a:xfrm>
          <a:custGeom>
            <a:avLst/>
            <a:gdLst/>
            <a:ahLst/>
            <a:cxnLst/>
            <a:rect r="r" b="b" t="t" l="l"/>
            <a:pathLst>
              <a:path h="1001444" w="1010284">
                <a:moveTo>
                  <a:pt x="0" y="0"/>
                </a:moveTo>
                <a:lnTo>
                  <a:pt x="1010284" y="0"/>
                </a:lnTo>
                <a:lnTo>
                  <a:pt x="1010284" y="1001445"/>
                </a:lnTo>
                <a:lnTo>
                  <a:pt x="0" y="1001445"/>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8" id="28"/>
          <p:cNvSpPr/>
          <p:nvPr/>
        </p:nvSpPr>
        <p:spPr>
          <a:xfrm flipH="false" flipV="false" rot="0">
            <a:off x="9705619" y="6474948"/>
            <a:ext cx="1107127" cy="1107127"/>
          </a:xfrm>
          <a:custGeom>
            <a:avLst/>
            <a:gdLst/>
            <a:ahLst/>
            <a:cxnLst/>
            <a:rect r="r" b="b" t="t" l="l"/>
            <a:pathLst>
              <a:path h="1107127" w="1107127">
                <a:moveTo>
                  <a:pt x="0" y="0"/>
                </a:moveTo>
                <a:lnTo>
                  <a:pt x="1107127" y="0"/>
                </a:lnTo>
                <a:lnTo>
                  <a:pt x="1107127" y="1107126"/>
                </a:lnTo>
                <a:lnTo>
                  <a:pt x="0" y="1107126"/>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9" id="29"/>
          <p:cNvSpPr/>
          <p:nvPr/>
        </p:nvSpPr>
        <p:spPr>
          <a:xfrm flipH="false" flipV="false" rot="0">
            <a:off x="2435049" y="6547906"/>
            <a:ext cx="947230" cy="961211"/>
          </a:xfrm>
          <a:custGeom>
            <a:avLst/>
            <a:gdLst/>
            <a:ahLst/>
            <a:cxnLst/>
            <a:rect r="r" b="b" t="t" l="l"/>
            <a:pathLst>
              <a:path h="961211" w="947230">
                <a:moveTo>
                  <a:pt x="0" y="0"/>
                </a:moveTo>
                <a:lnTo>
                  <a:pt x="947230" y="0"/>
                </a:lnTo>
                <a:lnTo>
                  <a:pt x="947230" y="961210"/>
                </a:lnTo>
                <a:lnTo>
                  <a:pt x="0" y="961210"/>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30" id="30"/>
          <p:cNvSpPr txBox="true"/>
          <p:nvPr/>
        </p:nvSpPr>
        <p:spPr>
          <a:xfrm rot="0">
            <a:off x="4481739" y="1593615"/>
            <a:ext cx="9324521" cy="1120775"/>
          </a:xfrm>
          <a:prstGeom prst="rect">
            <a:avLst/>
          </a:prstGeom>
        </p:spPr>
        <p:txBody>
          <a:bodyPr anchor="t" rtlCol="false" tIns="0" lIns="0" bIns="0" rIns="0">
            <a:spAutoFit/>
          </a:bodyPr>
          <a:lstStyle/>
          <a:p>
            <a:pPr algn="ctr">
              <a:lnSpc>
                <a:spcPts val="9100"/>
              </a:lnSpc>
            </a:pPr>
            <a:r>
              <a:rPr lang="en-US" sz="6500" b="true">
                <a:solidFill>
                  <a:srgbClr val="000000"/>
                </a:solidFill>
                <a:latin typeface="Glacial Indifference Bold"/>
                <a:ea typeface="Glacial Indifference Bold"/>
                <a:cs typeface="Glacial Indifference Bold"/>
                <a:sym typeface="Glacial Indifference Bold"/>
              </a:rPr>
              <a:t>Objek Penelitian</a:t>
            </a:r>
          </a:p>
        </p:txBody>
      </p:sp>
      <p:sp>
        <p:nvSpPr>
          <p:cNvPr name="TextBox 31" id="31"/>
          <p:cNvSpPr txBox="true"/>
          <p:nvPr/>
        </p:nvSpPr>
        <p:spPr>
          <a:xfrm rot="0">
            <a:off x="4128171" y="3495001"/>
            <a:ext cx="2997650"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Glacial Indifference Bold"/>
                <a:ea typeface="Glacial Indifference Bold"/>
                <a:cs typeface="Glacial Indifference Bold"/>
                <a:sym typeface="Glacial Indifference Bold"/>
              </a:rPr>
              <a:t>Objek Satu</a:t>
            </a:r>
          </a:p>
        </p:txBody>
      </p:sp>
      <p:sp>
        <p:nvSpPr>
          <p:cNvPr name="TextBox 32" id="32"/>
          <p:cNvSpPr txBox="true"/>
          <p:nvPr/>
        </p:nvSpPr>
        <p:spPr>
          <a:xfrm rot="0">
            <a:off x="4128171" y="4170641"/>
            <a:ext cx="4235107"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Objek satu yang akan</a:t>
            </a:r>
          </a:p>
          <a:p>
            <a:pPr algn="l">
              <a:lnSpc>
                <a:spcPts val="4480"/>
              </a:lnSpc>
            </a:pPr>
            <a:r>
              <a:rPr lang="en-US" sz="3200">
                <a:solidFill>
                  <a:srgbClr val="000000"/>
                </a:solidFill>
                <a:latin typeface="Glacial Indifference"/>
                <a:ea typeface="Glacial Indifference"/>
                <a:cs typeface="Glacial Indifference"/>
                <a:sym typeface="Glacial Indifference"/>
              </a:rPr>
              <a:t>dibahas adalah ini</a:t>
            </a:r>
          </a:p>
        </p:txBody>
      </p:sp>
      <p:sp>
        <p:nvSpPr>
          <p:cNvPr name="TextBox 33" id="33"/>
          <p:cNvSpPr txBox="true"/>
          <p:nvPr/>
        </p:nvSpPr>
        <p:spPr>
          <a:xfrm rot="0">
            <a:off x="4128171" y="6142340"/>
            <a:ext cx="3769606"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Glacial Indifference Bold"/>
                <a:ea typeface="Glacial Indifference Bold"/>
                <a:cs typeface="Glacial Indifference Bold"/>
                <a:sym typeface="Glacial Indifference Bold"/>
              </a:rPr>
              <a:t>Objek Dua</a:t>
            </a:r>
          </a:p>
        </p:txBody>
      </p:sp>
      <p:sp>
        <p:nvSpPr>
          <p:cNvPr name="TextBox 34" id="34"/>
          <p:cNvSpPr txBox="true"/>
          <p:nvPr/>
        </p:nvSpPr>
        <p:spPr>
          <a:xfrm rot="0">
            <a:off x="4128171" y="6817980"/>
            <a:ext cx="4235107"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Objek dua yang akan</a:t>
            </a:r>
          </a:p>
          <a:p>
            <a:pPr algn="l">
              <a:lnSpc>
                <a:spcPts val="4480"/>
              </a:lnSpc>
            </a:pPr>
            <a:r>
              <a:rPr lang="en-US" sz="3200">
                <a:solidFill>
                  <a:srgbClr val="000000"/>
                </a:solidFill>
                <a:latin typeface="Glacial Indifference"/>
                <a:ea typeface="Glacial Indifference"/>
                <a:cs typeface="Glacial Indifference"/>
                <a:sym typeface="Glacial Indifference"/>
              </a:rPr>
              <a:t>dibahas adalah ini</a:t>
            </a:r>
          </a:p>
        </p:txBody>
      </p:sp>
      <p:sp>
        <p:nvSpPr>
          <p:cNvPr name="TextBox 35" id="35"/>
          <p:cNvSpPr txBox="true"/>
          <p:nvPr/>
        </p:nvSpPr>
        <p:spPr>
          <a:xfrm rot="0">
            <a:off x="11484321" y="3495001"/>
            <a:ext cx="3769606"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Glacial Indifference Bold"/>
                <a:ea typeface="Glacial Indifference Bold"/>
                <a:cs typeface="Glacial Indifference Bold"/>
                <a:sym typeface="Glacial Indifference Bold"/>
              </a:rPr>
              <a:t>Objek Tiga</a:t>
            </a:r>
          </a:p>
        </p:txBody>
      </p:sp>
      <p:sp>
        <p:nvSpPr>
          <p:cNvPr name="TextBox 36" id="36"/>
          <p:cNvSpPr txBox="true"/>
          <p:nvPr/>
        </p:nvSpPr>
        <p:spPr>
          <a:xfrm rot="0">
            <a:off x="11484321" y="4170641"/>
            <a:ext cx="4679703"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Objek tiga yang akan</a:t>
            </a:r>
          </a:p>
          <a:p>
            <a:pPr algn="l">
              <a:lnSpc>
                <a:spcPts val="4480"/>
              </a:lnSpc>
            </a:pPr>
            <a:r>
              <a:rPr lang="en-US" sz="3200">
                <a:solidFill>
                  <a:srgbClr val="000000"/>
                </a:solidFill>
                <a:latin typeface="Glacial Indifference"/>
                <a:ea typeface="Glacial Indifference"/>
                <a:cs typeface="Glacial Indifference"/>
                <a:sym typeface="Glacial Indifference"/>
              </a:rPr>
              <a:t>dibahas adalah ini</a:t>
            </a:r>
          </a:p>
        </p:txBody>
      </p:sp>
      <p:sp>
        <p:nvSpPr>
          <p:cNvPr name="TextBox 37" id="37"/>
          <p:cNvSpPr txBox="true"/>
          <p:nvPr/>
        </p:nvSpPr>
        <p:spPr>
          <a:xfrm rot="0">
            <a:off x="11484321" y="6142340"/>
            <a:ext cx="3769606"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Glacial Indifference Bold"/>
                <a:ea typeface="Glacial Indifference Bold"/>
                <a:cs typeface="Glacial Indifference Bold"/>
                <a:sym typeface="Glacial Indifference Bold"/>
              </a:rPr>
              <a:t>Objek Empat</a:t>
            </a:r>
          </a:p>
        </p:txBody>
      </p:sp>
      <p:sp>
        <p:nvSpPr>
          <p:cNvPr name="TextBox 38" id="38"/>
          <p:cNvSpPr txBox="true"/>
          <p:nvPr/>
        </p:nvSpPr>
        <p:spPr>
          <a:xfrm rot="0">
            <a:off x="11484321" y="6817980"/>
            <a:ext cx="4679703"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Objek empat yang akan</a:t>
            </a:r>
          </a:p>
          <a:p>
            <a:pPr algn="l">
              <a:lnSpc>
                <a:spcPts val="4480"/>
              </a:lnSpc>
            </a:pPr>
            <a:r>
              <a:rPr lang="en-US" sz="3200">
                <a:solidFill>
                  <a:srgbClr val="000000"/>
                </a:solidFill>
                <a:latin typeface="Glacial Indifference"/>
                <a:ea typeface="Glacial Indifference"/>
                <a:cs typeface="Glacial Indifference"/>
                <a:sym typeface="Glacial Indifference"/>
              </a:rPr>
              <a:t>dibahas adalah ini</a:t>
            </a:r>
          </a:p>
        </p:txBody>
      </p:sp>
      <p:sp>
        <p:nvSpPr>
          <p:cNvPr name="TextBox 39" id="39"/>
          <p:cNvSpPr txBox="true"/>
          <p:nvPr/>
        </p:nvSpPr>
        <p:spPr>
          <a:xfrm rot="0">
            <a:off x="1445845" y="567841"/>
            <a:ext cx="2770259" cy="838200"/>
          </a:xfrm>
          <a:prstGeom prst="rect">
            <a:avLst/>
          </a:prstGeom>
        </p:spPr>
        <p:txBody>
          <a:bodyPr anchor="t" rtlCol="false" tIns="0" lIns="0" bIns="0" rIns="0">
            <a:spAutoFit/>
          </a:bodyPr>
          <a:lstStyle/>
          <a:p>
            <a:pPr algn="l">
              <a:lnSpc>
                <a:spcPts val="3360"/>
              </a:lnSpc>
            </a:pPr>
            <a:r>
              <a:rPr lang="en-US" sz="2800" spc="140">
                <a:solidFill>
                  <a:srgbClr val="000000"/>
                </a:solidFill>
                <a:latin typeface="Glacial Indifference"/>
                <a:ea typeface="Glacial Indifference"/>
                <a:cs typeface="Glacial Indifference"/>
                <a:sym typeface="Glacial Indifference"/>
              </a:rPr>
              <a:t>UNIVERSITAS</a:t>
            </a:r>
          </a:p>
          <a:p>
            <a:pPr algn="l">
              <a:lnSpc>
                <a:spcPts val="3360"/>
              </a:lnSpc>
            </a:pPr>
            <a:r>
              <a:rPr lang="en-US" sz="2800" spc="140">
                <a:solidFill>
                  <a:srgbClr val="000000"/>
                </a:solidFill>
                <a:latin typeface="Glacial Indifference"/>
                <a:ea typeface="Glacial Indifference"/>
                <a:cs typeface="Glacial Indifference"/>
                <a:sym typeface="Glacial Indifference"/>
              </a:rPr>
              <a:t>TIMMERMAN</a:t>
            </a:r>
          </a:p>
        </p:txBody>
      </p:sp>
      <p:sp>
        <p:nvSpPr>
          <p:cNvPr name="TextBox 40" id="40"/>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SEMINAR PROPOSAL</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68736" y="7312653"/>
            <a:ext cx="4567570" cy="4567570"/>
          </a:xfrm>
          <a:custGeom>
            <a:avLst/>
            <a:gdLst/>
            <a:ahLst/>
            <a:cxnLst/>
            <a:rect r="r" b="b" t="t" l="l"/>
            <a:pathLst>
              <a:path h="4567570" w="4567570">
                <a:moveTo>
                  <a:pt x="0" y="0"/>
                </a:moveTo>
                <a:lnTo>
                  <a:pt x="4567569" y="0"/>
                </a:lnTo>
                <a:lnTo>
                  <a:pt x="4567569" y="4567570"/>
                </a:lnTo>
                <a:lnTo>
                  <a:pt x="0" y="456757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3620519">
            <a:off x="15344460" y="-725042"/>
            <a:ext cx="2439080" cy="4207555"/>
          </a:xfrm>
          <a:custGeom>
            <a:avLst/>
            <a:gdLst/>
            <a:ahLst/>
            <a:cxnLst/>
            <a:rect r="r" b="b" t="t" l="l"/>
            <a:pathLst>
              <a:path h="4207555" w="2439080">
                <a:moveTo>
                  <a:pt x="0" y="0"/>
                </a:moveTo>
                <a:lnTo>
                  <a:pt x="2439080" y="0"/>
                </a:lnTo>
                <a:lnTo>
                  <a:pt x="2439080" y="4207555"/>
                </a:lnTo>
                <a:lnTo>
                  <a:pt x="0" y="42075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89196" y="598254"/>
            <a:ext cx="851704" cy="777374"/>
          </a:xfrm>
          <a:custGeom>
            <a:avLst/>
            <a:gdLst/>
            <a:ahLst/>
            <a:cxnLst/>
            <a:rect r="r" b="b" t="t" l="l"/>
            <a:pathLst>
              <a:path h="777374" w="851704">
                <a:moveTo>
                  <a:pt x="0" y="0"/>
                </a:moveTo>
                <a:lnTo>
                  <a:pt x="851705" y="0"/>
                </a:lnTo>
                <a:lnTo>
                  <a:pt x="851705" y="777374"/>
                </a:lnTo>
                <a:lnTo>
                  <a:pt x="0" y="7773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632097" y="758341"/>
            <a:ext cx="365904" cy="337962"/>
          </a:xfrm>
          <a:custGeom>
            <a:avLst/>
            <a:gdLst/>
            <a:ahLst/>
            <a:cxnLst/>
            <a:rect r="r" b="b" t="t" l="l"/>
            <a:pathLst>
              <a:path h="337962" w="365904">
                <a:moveTo>
                  <a:pt x="0" y="0"/>
                </a:moveTo>
                <a:lnTo>
                  <a:pt x="365903" y="0"/>
                </a:lnTo>
                <a:lnTo>
                  <a:pt x="365903" y="337962"/>
                </a:lnTo>
                <a:lnTo>
                  <a:pt x="0" y="337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08</a:t>
            </a:r>
          </a:p>
        </p:txBody>
      </p:sp>
      <p:sp>
        <p:nvSpPr>
          <p:cNvPr name="AutoShape 13" id="13"/>
          <p:cNvSpPr/>
          <p:nvPr/>
        </p:nvSpPr>
        <p:spPr>
          <a:xfrm>
            <a:off x="16564000" y="8877554"/>
            <a:ext cx="0" cy="761492"/>
          </a:xfrm>
          <a:prstGeom prst="line">
            <a:avLst/>
          </a:prstGeom>
          <a:ln cap="flat" w="95250">
            <a:solidFill>
              <a:srgbClr val="5DA295"/>
            </a:solidFill>
            <a:prstDash val="solid"/>
            <a:headEnd type="none" len="sm" w="sm"/>
            <a:tailEnd type="none" len="sm" w="sm"/>
          </a:ln>
        </p:spPr>
      </p:sp>
      <p:grpSp>
        <p:nvGrpSpPr>
          <p:cNvPr name="Group 14" id="14"/>
          <p:cNvGrpSpPr/>
          <p:nvPr/>
        </p:nvGrpSpPr>
        <p:grpSpPr>
          <a:xfrm rot="0">
            <a:off x="1682076" y="3430588"/>
            <a:ext cx="4266133" cy="2133067"/>
            <a:chOff x="0" y="0"/>
            <a:chExt cx="812800" cy="406400"/>
          </a:xfrm>
        </p:grpSpPr>
        <p:sp>
          <p:nvSpPr>
            <p:cNvPr name="Freeform 15" id="15"/>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5DA295"/>
            </a:solidFill>
          </p:spPr>
        </p:sp>
        <p:sp>
          <p:nvSpPr>
            <p:cNvPr name="TextBox 16" id="16"/>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17" id="17"/>
          <p:cNvGrpSpPr/>
          <p:nvPr/>
        </p:nvGrpSpPr>
        <p:grpSpPr>
          <a:xfrm rot="0">
            <a:off x="5234648" y="3430588"/>
            <a:ext cx="4266133" cy="2133067"/>
            <a:chOff x="0" y="0"/>
            <a:chExt cx="812800" cy="406400"/>
          </a:xfrm>
        </p:grpSpPr>
        <p:sp>
          <p:nvSpPr>
            <p:cNvPr name="Freeform 18" id="18"/>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BFDDD2"/>
            </a:solidFill>
          </p:spPr>
        </p:sp>
        <p:sp>
          <p:nvSpPr>
            <p:cNvPr name="TextBox 19" id="19"/>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20" id="20"/>
          <p:cNvGrpSpPr/>
          <p:nvPr/>
        </p:nvGrpSpPr>
        <p:grpSpPr>
          <a:xfrm rot="0">
            <a:off x="8787219" y="3430588"/>
            <a:ext cx="4266133" cy="2133067"/>
            <a:chOff x="0" y="0"/>
            <a:chExt cx="812800" cy="406400"/>
          </a:xfrm>
        </p:grpSpPr>
        <p:sp>
          <p:nvSpPr>
            <p:cNvPr name="Freeform 21" id="21"/>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D9D9D9"/>
            </a:solidFill>
          </p:spPr>
        </p:sp>
        <p:sp>
          <p:nvSpPr>
            <p:cNvPr name="TextBox 22" id="22"/>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grpSp>
        <p:nvGrpSpPr>
          <p:cNvPr name="Group 23" id="23"/>
          <p:cNvGrpSpPr/>
          <p:nvPr/>
        </p:nvGrpSpPr>
        <p:grpSpPr>
          <a:xfrm rot="0">
            <a:off x="12339791" y="3430588"/>
            <a:ext cx="4266133" cy="2133067"/>
            <a:chOff x="0" y="0"/>
            <a:chExt cx="812800" cy="406400"/>
          </a:xfrm>
        </p:grpSpPr>
        <p:sp>
          <p:nvSpPr>
            <p:cNvPr name="Freeform 24" id="24"/>
            <p:cNvSpPr/>
            <p:nvPr/>
          </p:nvSpPr>
          <p:spPr>
            <a:xfrm flipH="false" flipV="false" rot="0">
              <a:off x="0" y="0"/>
              <a:ext cx="812800" cy="406400"/>
            </a:xfrm>
            <a:custGeom>
              <a:avLst/>
              <a:gdLst/>
              <a:ahLst/>
              <a:cxnLst/>
              <a:rect r="r" b="b" t="t" l="l"/>
              <a:pathLst>
                <a:path h="406400" w="812800">
                  <a:moveTo>
                    <a:pt x="0" y="0"/>
                  </a:moveTo>
                  <a:lnTo>
                    <a:pt x="609600" y="0"/>
                  </a:lnTo>
                  <a:lnTo>
                    <a:pt x="812800" y="203200"/>
                  </a:lnTo>
                  <a:lnTo>
                    <a:pt x="609600" y="406400"/>
                  </a:lnTo>
                  <a:lnTo>
                    <a:pt x="0" y="406400"/>
                  </a:lnTo>
                  <a:lnTo>
                    <a:pt x="203200" y="203200"/>
                  </a:lnTo>
                  <a:lnTo>
                    <a:pt x="0" y="0"/>
                  </a:lnTo>
                  <a:close/>
                </a:path>
              </a:pathLst>
            </a:custGeom>
            <a:solidFill>
              <a:srgbClr val="5DA295"/>
            </a:solidFill>
          </p:spPr>
        </p:sp>
        <p:sp>
          <p:nvSpPr>
            <p:cNvPr name="TextBox 25" id="25"/>
            <p:cNvSpPr txBox="true"/>
            <p:nvPr/>
          </p:nvSpPr>
          <p:spPr>
            <a:xfrm>
              <a:off x="177800" y="-38100"/>
              <a:ext cx="558800" cy="444500"/>
            </a:xfrm>
            <a:prstGeom prst="rect">
              <a:avLst/>
            </a:prstGeom>
          </p:spPr>
          <p:txBody>
            <a:bodyPr anchor="ctr" rtlCol="false" tIns="55976" lIns="55976" bIns="55976" rIns="55976"/>
            <a:lstStyle/>
            <a:p>
              <a:pPr algn="ctr">
                <a:lnSpc>
                  <a:spcPts val="2660"/>
                </a:lnSpc>
              </a:pPr>
            </a:p>
          </p:txBody>
        </p:sp>
      </p:grpSp>
      <p:sp>
        <p:nvSpPr>
          <p:cNvPr name="Freeform 26" id="26"/>
          <p:cNvSpPr/>
          <p:nvPr/>
        </p:nvSpPr>
        <p:spPr>
          <a:xfrm flipH="false" flipV="false" rot="0">
            <a:off x="3253886" y="8877554"/>
            <a:ext cx="962217" cy="962217"/>
          </a:xfrm>
          <a:custGeom>
            <a:avLst/>
            <a:gdLst/>
            <a:ahLst/>
            <a:cxnLst/>
            <a:rect r="r" b="b" t="t" l="l"/>
            <a:pathLst>
              <a:path h="962217" w="962217">
                <a:moveTo>
                  <a:pt x="0" y="0"/>
                </a:moveTo>
                <a:lnTo>
                  <a:pt x="962217" y="0"/>
                </a:lnTo>
                <a:lnTo>
                  <a:pt x="962217" y="962217"/>
                </a:lnTo>
                <a:lnTo>
                  <a:pt x="0" y="96221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7" id="27"/>
          <p:cNvSpPr/>
          <p:nvPr/>
        </p:nvSpPr>
        <p:spPr>
          <a:xfrm flipH="false" flipV="false" rot="0">
            <a:off x="4149357" y="8573149"/>
            <a:ext cx="456551" cy="456551"/>
          </a:xfrm>
          <a:custGeom>
            <a:avLst/>
            <a:gdLst/>
            <a:ahLst/>
            <a:cxnLst/>
            <a:rect r="r" b="b" t="t" l="l"/>
            <a:pathLst>
              <a:path h="456551" w="456551">
                <a:moveTo>
                  <a:pt x="0" y="0"/>
                </a:moveTo>
                <a:lnTo>
                  <a:pt x="456551" y="0"/>
                </a:lnTo>
                <a:lnTo>
                  <a:pt x="456551" y="456551"/>
                </a:lnTo>
                <a:lnTo>
                  <a:pt x="0" y="45655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8" id="28"/>
          <p:cNvSpPr txBox="true"/>
          <p:nvPr/>
        </p:nvSpPr>
        <p:spPr>
          <a:xfrm rot="0">
            <a:off x="4936150" y="1939801"/>
            <a:ext cx="8415700" cy="1120775"/>
          </a:xfrm>
          <a:prstGeom prst="rect">
            <a:avLst/>
          </a:prstGeom>
        </p:spPr>
        <p:txBody>
          <a:bodyPr anchor="t" rtlCol="false" tIns="0" lIns="0" bIns="0" rIns="0">
            <a:spAutoFit/>
          </a:bodyPr>
          <a:lstStyle/>
          <a:p>
            <a:pPr algn="ctr">
              <a:lnSpc>
                <a:spcPts val="9100"/>
              </a:lnSpc>
            </a:pPr>
            <a:r>
              <a:rPr lang="en-US" sz="6500" b="true">
                <a:solidFill>
                  <a:srgbClr val="000000"/>
                </a:solidFill>
                <a:latin typeface="Glacial Indifference Bold"/>
                <a:ea typeface="Glacial Indifference Bold"/>
                <a:cs typeface="Glacial Indifference Bold"/>
                <a:sym typeface="Glacial Indifference Bold"/>
              </a:rPr>
              <a:t>Proses Penelitian</a:t>
            </a:r>
          </a:p>
        </p:txBody>
      </p:sp>
      <p:sp>
        <p:nvSpPr>
          <p:cNvPr name="TextBox 29" id="29"/>
          <p:cNvSpPr txBox="true"/>
          <p:nvPr/>
        </p:nvSpPr>
        <p:spPr>
          <a:xfrm rot="0">
            <a:off x="2830974" y="4010978"/>
            <a:ext cx="2457406" cy="1044575"/>
          </a:xfrm>
          <a:prstGeom prst="rect">
            <a:avLst/>
          </a:prstGeom>
        </p:spPr>
        <p:txBody>
          <a:bodyPr anchor="t" rtlCol="false" tIns="0" lIns="0" bIns="0" rIns="0">
            <a:spAutoFit/>
          </a:bodyPr>
          <a:lstStyle/>
          <a:p>
            <a:pPr algn="ctr">
              <a:lnSpc>
                <a:spcPts val="3999"/>
              </a:lnSpc>
            </a:pPr>
            <a:r>
              <a:rPr lang="en-US" sz="3999" b="true">
                <a:solidFill>
                  <a:srgbClr val="000000"/>
                </a:solidFill>
                <a:latin typeface="Glacial Indifference Bold"/>
                <a:ea typeface="Glacial Indifference Bold"/>
                <a:cs typeface="Glacial Indifference Bold"/>
                <a:sym typeface="Glacial Indifference Bold"/>
              </a:rPr>
              <a:t>Proses</a:t>
            </a:r>
          </a:p>
          <a:p>
            <a:pPr algn="ctr">
              <a:lnSpc>
                <a:spcPts val="3999"/>
              </a:lnSpc>
            </a:pPr>
            <a:r>
              <a:rPr lang="en-US" sz="3999" b="true">
                <a:solidFill>
                  <a:srgbClr val="000000"/>
                </a:solidFill>
                <a:latin typeface="Glacial Indifference Bold"/>
                <a:ea typeface="Glacial Indifference Bold"/>
                <a:cs typeface="Glacial Indifference Bold"/>
                <a:sym typeface="Glacial Indifference Bold"/>
              </a:rPr>
              <a:t>1</a:t>
            </a:r>
          </a:p>
        </p:txBody>
      </p:sp>
      <p:sp>
        <p:nvSpPr>
          <p:cNvPr name="TextBox 30" id="30"/>
          <p:cNvSpPr txBox="true"/>
          <p:nvPr/>
        </p:nvSpPr>
        <p:spPr>
          <a:xfrm rot="0">
            <a:off x="6397231" y="4010978"/>
            <a:ext cx="2389988" cy="1044575"/>
          </a:xfrm>
          <a:prstGeom prst="rect">
            <a:avLst/>
          </a:prstGeom>
        </p:spPr>
        <p:txBody>
          <a:bodyPr anchor="t" rtlCol="false" tIns="0" lIns="0" bIns="0" rIns="0">
            <a:spAutoFit/>
          </a:bodyPr>
          <a:lstStyle/>
          <a:p>
            <a:pPr algn="ctr">
              <a:lnSpc>
                <a:spcPts val="3999"/>
              </a:lnSpc>
            </a:pPr>
            <a:r>
              <a:rPr lang="en-US" sz="3999" b="true">
                <a:solidFill>
                  <a:srgbClr val="000000"/>
                </a:solidFill>
                <a:latin typeface="Glacial Indifference Bold"/>
                <a:ea typeface="Glacial Indifference Bold"/>
                <a:cs typeface="Glacial Indifference Bold"/>
                <a:sym typeface="Glacial Indifference Bold"/>
              </a:rPr>
              <a:t>Proses</a:t>
            </a:r>
          </a:p>
          <a:p>
            <a:pPr algn="ctr">
              <a:lnSpc>
                <a:spcPts val="3999"/>
              </a:lnSpc>
            </a:pPr>
            <a:r>
              <a:rPr lang="en-US" sz="3999" b="true">
                <a:solidFill>
                  <a:srgbClr val="000000"/>
                </a:solidFill>
                <a:latin typeface="Glacial Indifference Bold"/>
                <a:ea typeface="Glacial Indifference Bold"/>
                <a:cs typeface="Glacial Indifference Bold"/>
                <a:sym typeface="Glacial Indifference Bold"/>
              </a:rPr>
              <a:t>2</a:t>
            </a:r>
          </a:p>
        </p:txBody>
      </p:sp>
      <p:sp>
        <p:nvSpPr>
          <p:cNvPr name="TextBox 31" id="31"/>
          <p:cNvSpPr txBox="true"/>
          <p:nvPr/>
        </p:nvSpPr>
        <p:spPr>
          <a:xfrm rot="0">
            <a:off x="9999195" y="4010978"/>
            <a:ext cx="2249399" cy="1044575"/>
          </a:xfrm>
          <a:prstGeom prst="rect">
            <a:avLst/>
          </a:prstGeom>
        </p:spPr>
        <p:txBody>
          <a:bodyPr anchor="t" rtlCol="false" tIns="0" lIns="0" bIns="0" rIns="0">
            <a:spAutoFit/>
          </a:bodyPr>
          <a:lstStyle/>
          <a:p>
            <a:pPr algn="ctr">
              <a:lnSpc>
                <a:spcPts val="3999"/>
              </a:lnSpc>
            </a:pPr>
            <a:r>
              <a:rPr lang="en-US" sz="3999" b="true">
                <a:solidFill>
                  <a:srgbClr val="000000"/>
                </a:solidFill>
                <a:latin typeface="Glacial Indifference Bold"/>
                <a:ea typeface="Glacial Indifference Bold"/>
                <a:cs typeface="Glacial Indifference Bold"/>
                <a:sym typeface="Glacial Indifference Bold"/>
              </a:rPr>
              <a:t>Proses</a:t>
            </a:r>
          </a:p>
          <a:p>
            <a:pPr algn="ctr">
              <a:lnSpc>
                <a:spcPts val="3999"/>
              </a:lnSpc>
            </a:pPr>
            <a:r>
              <a:rPr lang="en-US" sz="3999" b="true">
                <a:solidFill>
                  <a:srgbClr val="000000"/>
                </a:solidFill>
                <a:latin typeface="Glacial Indifference Bold"/>
                <a:ea typeface="Glacial Indifference Bold"/>
                <a:cs typeface="Glacial Indifference Bold"/>
                <a:sym typeface="Glacial Indifference Bold"/>
              </a:rPr>
              <a:t>3</a:t>
            </a:r>
          </a:p>
        </p:txBody>
      </p:sp>
      <p:sp>
        <p:nvSpPr>
          <p:cNvPr name="TextBox 32" id="32"/>
          <p:cNvSpPr txBox="true"/>
          <p:nvPr/>
        </p:nvSpPr>
        <p:spPr>
          <a:xfrm rot="0">
            <a:off x="13501027" y="4008172"/>
            <a:ext cx="2369851" cy="1044575"/>
          </a:xfrm>
          <a:prstGeom prst="rect">
            <a:avLst/>
          </a:prstGeom>
        </p:spPr>
        <p:txBody>
          <a:bodyPr anchor="t" rtlCol="false" tIns="0" lIns="0" bIns="0" rIns="0">
            <a:spAutoFit/>
          </a:bodyPr>
          <a:lstStyle/>
          <a:p>
            <a:pPr algn="ctr">
              <a:lnSpc>
                <a:spcPts val="3999"/>
              </a:lnSpc>
            </a:pPr>
            <a:r>
              <a:rPr lang="en-US" sz="3999" b="true">
                <a:solidFill>
                  <a:srgbClr val="000000"/>
                </a:solidFill>
                <a:latin typeface="Glacial Indifference Bold"/>
                <a:ea typeface="Glacial Indifference Bold"/>
                <a:cs typeface="Glacial Indifference Bold"/>
                <a:sym typeface="Glacial Indifference Bold"/>
              </a:rPr>
              <a:t>Proses</a:t>
            </a:r>
          </a:p>
          <a:p>
            <a:pPr algn="ctr">
              <a:lnSpc>
                <a:spcPts val="3999"/>
              </a:lnSpc>
            </a:pPr>
            <a:r>
              <a:rPr lang="en-US" sz="3999" b="true">
                <a:solidFill>
                  <a:srgbClr val="000000"/>
                </a:solidFill>
                <a:latin typeface="Glacial Indifference Bold"/>
                <a:ea typeface="Glacial Indifference Bold"/>
                <a:cs typeface="Glacial Indifference Bold"/>
                <a:sym typeface="Glacial Indifference Bold"/>
              </a:rPr>
              <a:t>4</a:t>
            </a:r>
          </a:p>
        </p:txBody>
      </p:sp>
      <p:sp>
        <p:nvSpPr>
          <p:cNvPr name="TextBox 33" id="33"/>
          <p:cNvSpPr txBox="true"/>
          <p:nvPr/>
        </p:nvSpPr>
        <p:spPr>
          <a:xfrm rot="0">
            <a:off x="1445845" y="5730886"/>
            <a:ext cx="2931788"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Glacial Indifference Bold"/>
                <a:ea typeface="Glacial Indifference Bold"/>
                <a:cs typeface="Glacial Indifference Bold"/>
                <a:sym typeface="Glacial Indifference Bold"/>
              </a:rPr>
              <a:t>Proses Satu</a:t>
            </a:r>
          </a:p>
        </p:txBody>
      </p:sp>
      <p:sp>
        <p:nvSpPr>
          <p:cNvPr name="TextBox 34" id="34"/>
          <p:cNvSpPr txBox="true"/>
          <p:nvPr/>
        </p:nvSpPr>
        <p:spPr>
          <a:xfrm rot="0">
            <a:off x="5399272" y="5730886"/>
            <a:ext cx="2931788"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Glacial Indifference Bold"/>
                <a:ea typeface="Glacial Indifference Bold"/>
                <a:cs typeface="Glacial Indifference Bold"/>
                <a:sym typeface="Glacial Indifference Bold"/>
              </a:rPr>
              <a:t>Proses Dua</a:t>
            </a:r>
          </a:p>
        </p:txBody>
      </p:sp>
      <p:sp>
        <p:nvSpPr>
          <p:cNvPr name="TextBox 35" id="35"/>
          <p:cNvSpPr txBox="true"/>
          <p:nvPr/>
        </p:nvSpPr>
        <p:spPr>
          <a:xfrm rot="0">
            <a:off x="9269877" y="5730886"/>
            <a:ext cx="2931788"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Glacial Indifference Bold"/>
                <a:ea typeface="Glacial Indifference Bold"/>
                <a:cs typeface="Glacial Indifference Bold"/>
                <a:sym typeface="Glacial Indifference Bold"/>
              </a:rPr>
              <a:t>Proses Tiga</a:t>
            </a:r>
          </a:p>
        </p:txBody>
      </p:sp>
      <p:sp>
        <p:nvSpPr>
          <p:cNvPr name="TextBox 36" id="36"/>
          <p:cNvSpPr txBox="true"/>
          <p:nvPr/>
        </p:nvSpPr>
        <p:spPr>
          <a:xfrm rot="0">
            <a:off x="13072226" y="5730886"/>
            <a:ext cx="3217563"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Glacial Indifference Bold"/>
                <a:ea typeface="Glacial Indifference Bold"/>
                <a:cs typeface="Glacial Indifference Bold"/>
                <a:sym typeface="Glacial Indifference Bold"/>
              </a:rPr>
              <a:t>Proses Empat</a:t>
            </a:r>
          </a:p>
        </p:txBody>
      </p:sp>
      <p:sp>
        <p:nvSpPr>
          <p:cNvPr name="TextBox 37" id="37"/>
          <p:cNvSpPr txBox="true"/>
          <p:nvPr/>
        </p:nvSpPr>
        <p:spPr>
          <a:xfrm rot="0">
            <a:off x="1445845" y="6371045"/>
            <a:ext cx="3859113" cy="1590675"/>
          </a:xfrm>
          <a:prstGeom prst="rect">
            <a:avLst/>
          </a:prstGeom>
        </p:spPr>
        <p:txBody>
          <a:bodyPr anchor="t" rtlCol="false" tIns="0" lIns="0" bIns="0" rIns="0">
            <a:spAutoFit/>
          </a:bodyPr>
          <a:lstStyle/>
          <a:p>
            <a:pPr algn="l">
              <a:lnSpc>
                <a:spcPts val="4200"/>
              </a:lnSpc>
            </a:pPr>
            <a:r>
              <a:rPr lang="en-US" sz="3000">
                <a:solidFill>
                  <a:srgbClr val="000000"/>
                </a:solidFill>
                <a:latin typeface="Glacial Indifference"/>
                <a:ea typeface="Glacial Indifference"/>
                <a:cs typeface="Glacial Indifference"/>
                <a:sym typeface="Glacial Indifference"/>
              </a:rPr>
              <a:t>Proses penelitian</a:t>
            </a:r>
          </a:p>
          <a:p>
            <a:pPr algn="l">
              <a:lnSpc>
                <a:spcPts val="4200"/>
              </a:lnSpc>
            </a:pPr>
            <a:r>
              <a:rPr lang="en-US" sz="3000">
                <a:solidFill>
                  <a:srgbClr val="000000"/>
                </a:solidFill>
                <a:latin typeface="Glacial Indifference"/>
                <a:ea typeface="Glacial Indifference"/>
                <a:cs typeface="Glacial Indifference"/>
                <a:sym typeface="Glacial Indifference"/>
              </a:rPr>
              <a:t>dapat anda tuliskan</a:t>
            </a:r>
          </a:p>
          <a:p>
            <a:pPr algn="l">
              <a:lnSpc>
                <a:spcPts val="4200"/>
              </a:lnSpc>
            </a:pPr>
            <a:r>
              <a:rPr lang="en-US" sz="3000">
                <a:solidFill>
                  <a:srgbClr val="000000"/>
                </a:solidFill>
                <a:latin typeface="Glacial Indifference"/>
                <a:ea typeface="Glacial Indifference"/>
                <a:cs typeface="Glacial Indifference"/>
                <a:sym typeface="Glacial Indifference"/>
              </a:rPr>
              <a:t>pada halaman ini</a:t>
            </a:r>
          </a:p>
        </p:txBody>
      </p:sp>
      <p:sp>
        <p:nvSpPr>
          <p:cNvPr name="TextBox 38" id="38"/>
          <p:cNvSpPr txBox="true"/>
          <p:nvPr/>
        </p:nvSpPr>
        <p:spPr>
          <a:xfrm rot="0">
            <a:off x="5399272" y="6371045"/>
            <a:ext cx="3776291" cy="1590675"/>
          </a:xfrm>
          <a:prstGeom prst="rect">
            <a:avLst/>
          </a:prstGeom>
        </p:spPr>
        <p:txBody>
          <a:bodyPr anchor="t" rtlCol="false" tIns="0" lIns="0" bIns="0" rIns="0">
            <a:spAutoFit/>
          </a:bodyPr>
          <a:lstStyle/>
          <a:p>
            <a:pPr algn="l">
              <a:lnSpc>
                <a:spcPts val="4200"/>
              </a:lnSpc>
            </a:pPr>
            <a:r>
              <a:rPr lang="en-US" sz="3000">
                <a:solidFill>
                  <a:srgbClr val="000000"/>
                </a:solidFill>
                <a:latin typeface="Glacial Indifference"/>
                <a:ea typeface="Glacial Indifference"/>
                <a:cs typeface="Glacial Indifference"/>
                <a:sym typeface="Glacial Indifference"/>
              </a:rPr>
              <a:t>Proses penelitian</a:t>
            </a:r>
          </a:p>
          <a:p>
            <a:pPr algn="l">
              <a:lnSpc>
                <a:spcPts val="4200"/>
              </a:lnSpc>
            </a:pPr>
            <a:r>
              <a:rPr lang="en-US" sz="3000">
                <a:solidFill>
                  <a:srgbClr val="000000"/>
                </a:solidFill>
                <a:latin typeface="Glacial Indifference"/>
                <a:ea typeface="Glacial Indifference"/>
                <a:cs typeface="Glacial Indifference"/>
                <a:sym typeface="Glacial Indifference"/>
              </a:rPr>
              <a:t>dapat anda tuliskan</a:t>
            </a:r>
          </a:p>
          <a:p>
            <a:pPr algn="l">
              <a:lnSpc>
                <a:spcPts val="4200"/>
              </a:lnSpc>
            </a:pPr>
            <a:r>
              <a:rPr lang="en-US" sz="3000">
                <a:solidFill>
                  <a:srgbClr val="000000"/>
                </a:solidFill>
                <a:latin typeface="Glacial Indifference"/>
                <a:ea typeface="Glacial Indifference"/>
                <a:cs typeface="Glacial Indifference"/>
                <a:sym typeface="Glacial Indifference"/>
              </a:rPr>
              <a:t>pada halaman ini</a:t>
            </a:r>
          </a:p>
        </p:txBody>
      </p:sp>
      <p:sp>
        <p:nvSpPr>
          <p:cNvPr name="TextBox 39" id="39"/>
          <p:cNvSpPr txBox="true"/>
          <p:nvPr/>
        </p:nvSpPr>
        <p:spPr>
          <a:xfrm rot="0">
            <a:off x="9269877" y="6371045"/>
            <a:ext cx="3708035" cy="1590675"/>
          </a:xfrm>
          <a:prstGeom prst="rect">
            <a:avLst/>
          </a:prstGeom>
        </p:spPr>
        <p:txBody>
          <a:bodyPr anchor="t" rtlCol="false" tIns="0" lIns="0" bIns="0" rIns="0">
            <a:spAutoFit/>
          </a:bodyPr>
          <a:lstStyle/>
          <a:p>
            <a:pPr algn="l">
              <a:lnSpc>
                <a:spcPts val="4200"/>
              </a:lnSpc>
            </a:pPr>
            <a:r>
              <a:rPr lang="en-US" sz="3000">
                <a:solidFill>
                  <a:srgbClr val="000000"/>
                </a:solidFill>
                <a:latin typeface="Glacial Indifference"/>
                <a:ea typeface="Glacial Indifference"/>
                <a:cs typeface="Glacial Indifference"/>
                <a:sym typeface="Glacial Indifference"/>
              </a:rPr>
              <a:t>Proses penelitian</a:t>
            </a:r>
          </a:p>
          <a:p>
            <a:pPr algn="l">
              <a:lnSpc>
                <a:spcPts val="4200"/>
              </a:lnSpc>
            </a:pPr>
            <a:r>
              <a:rPr lang="en-US" sz="3000">
                <a:solidFill>
                  <a:srgbClr val="000000"/>
                </a:solidFill>
                <a:latin typeface="Glacial Indifference"/>
                <a:ea typeface="Glacial Indifference"/>
                <a:cs typeface="Glacial Indifference"/>
                <a:sym typeface="Glacial Indifference"/>
              </a:rPr>
              <a:t>dapat anda tuliskan</a:t>
            </a:r>
          </a:p>
          <a:p>
            <a:pPr algn="l">
              <a:lnSpc>
                <a:spcPts val="4200"/>
              </a:lnSpc>
            </a:pPr>
            <a:r>
              <a:rPr lang="en-US" sz="3000">
                <a:solidFill>
                  <a:srgbClr val="000000"/>
                </a:solidFill>
                <a:latin typeface="Glacial Indifference"/>
                <a:ea typeface="Glacial Indifference"/>
                <a:cs typeface="Glacial Indifference"/>
                <a:sym typeface="Glacial Indifference"/>
              </a:rPr>
              <a:t>pada halaman ini</a:t>
            </a:r>
          </a:p>
        </p:txBody>
      </p:sp>
      <p:sp>
        <p:nvSpPr>
          <p:cNvPr name="TextBox 40" id="40"/>
          <p:cNvSpPr txBox="true"/>
          <p:nvPr/>
        </p:nvSpPr>
        <p:spPr>
          <a:xfrm rot="0">
            <a:off x="13072226" y="6371045"/>
            <a:ext cx="3733128" cy="1590675"/>
          </a:xfrm>
          <a:prstGeom prst="rect">
            <a:avLst/>
          </a:prstGeom>
        </p:spPr>
        <p:txBody>
          <a:bodyPr anchor="t" rtlCol="false" tIns="0" lIns="0" bIns="0" rIns="0">
            <a:spAutoFit/>
          </a:bodyPr>
          <a:lstStyle/>
          <a:p>
            <a:pPr algn="l">
              <a:lnSpc>
                <a:spcPts val="4200"/>
              </a:lnSpc>
            </a:pPr>
            <a:r>
              <a:rPr lang="en-US" sz="3000">
                <a:solidFill>
                  <a:srgbClr val="000000"/>
                </a:solidFill>
                <a:latin typeface="Glacial Indifference"/>
                <a:ea typeface="Glacial Indifference"/>
                <a:cs typeface="Glacial Indifference"/>
                <a:sym typeface="Glacial Indifference"/>
              </a:rPr>
              <a:t>Proses penelitian</a:t>
            </a:r>
          </a:p>
          <a:p>
            <a:pPr algn="l">
              <a:lnSpc>
                <a:spcPts val="4200"/>
              </a:lnSpc>
            </a:pPr>
            <a:r>
              <a:rPr lang="en-US" sz="3000">
                <a:solidFill>
                  <a:srgbClr val="000000"/>
                </a:solidFill>
                <a:latin typeface="Glacial Indifference"/>
                <a:ea typeface="Glacial Indifference"/>
                <a:cs typeface="Glacial Indifference"/>
                <a:sym typeface="Glacial Indifference"/>
              </a:rPr>
              <a:t>dapat anda tuliskan</a:t>
            </a:r>
          </a:p>
          <a:p>
            <a:pPr algn="l">
              <a:lnSpc>
                <a:spcPts val="4200"/>
              </a:lnSpc>
            </a:pPr>
            <a:r>
              <a:rPr lang="en-US" sz="3000">
                <a:solidFill>
                  <a:srgbClr val="000000"/>
                </a:solidFill>
                <a:latin typeface="Glacial Indifference"/>
                <a:ea typeface="Glacial Indifference"/>
                <a:cs typeface="Glacial Indifference"/>
                <a:sym typeface="Glacial Indifference"/>
              </a:rPr>
              <a:t>pada halaman ini</a:t>
            </a:r>
          </a:p>
        </p:txBody>
      </p:sp>
      <p:sp>
        <p:nvSpPr>
          <p:cNvPr name="TextBox 41" id="41"/>
          <p:cNvSpPr txBox="true"/>
          <p:nvPr/>
        </p:nvSpPr>
        <p:spPr>
          <a:xfrm rot="0">
            <a:off x="1445845" y="567841"/>
            <a:ext cx="2770259" cy="838200"/>
          </a:xfrm>
          <a:prstGeom prst="rect">
            <a:avLst/>
          </a:prstGeom>
        </p:spPr>
        <p:txBody>
          <a:bodyPr anchor="t" rtlCol="false" tIns="0" lIns="0" bIns="0" rIns="0">
            <a:spAutoFit/>
          </a:bodyPr>
          <a:lstStyle/>
          <a:p>
            <a:pPr algn="l">
              <a:lnSpc>
                <a:spcPts val="3360"/>
              </a:lnSpc>
            </a:pPr>
            <a:r>
              <a:rPr lang="en-US" sz="2800" spc="140">
                <a:solidFill>
                  <a:srgbClr val="000000"/>
                </a:solidFill>
                <a:latin typeface="Glacial Indifference"/>
                <a:ea typeface="Glacial Indifference"/>
                <a:cs typeface="Glacial Indifference"/>
                <a:sym typeface="Glacial Indifference"/>
              </a:rPr>
              <a:t>UNIVERSITAS</a:t>
            </a:r>
          </a:p>
          <a:p>
            <a:pPr algn="l">
              <a:lnSpc>
                <a:spcPts val="3360"/>
              </a:lnSpc>
            </a:pPr>
            <a:r>
              <a:rPr lang="en-US" sz="2800" spc="140">
                <a:solidFill>
                  <a:srgbClr val="000000"/>
                </a:solidFill>
                <a:latin typeface="Glacial Indifference"/>
                <a:ea typeface="Glacial Indifference"/>
                <a:cs typeface="Glacial Indifference"/>
                <a:sym typeface="Glacial Indifference"/>
              </a:rPr>
              <a:t>TIMMERMAN</a:t>
            </a:r>
          </a:p>
        </p:txBody>
      </p:sp>
      <p:sp>
        <p:nvSpPr>
          <p:cNvPr name="TextBox 42" id="42"/>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SEMINAR PROPOSAL</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7032" y="8227689"/>
            <a:ext cx="3304243" cy="3304243"/>
          </a:xfrm>
          <a:custGeom>
            <a:avLst/>
            <a:gdLst/>
            <a:ahLst/>
            <a:cxnLst/>
            <a:rect r="r" b="b" t="t" l="l"/>
            <a:pathLst>
              <a:path h="3304243" w="3304243">
                <a:moveTo>
                  <a:pt x="0" y="0"/>
                </a:moveTo>
                <a:lnTo>
                  <a:pt x="3304244" y="0"/>
                </a:lnTo>
                <a:lnTo>
                  <a:pt x="3304244" y="3304243"/>
                </a:lnTo>
                <a:lnTo>
                  <a:pt x="0" y="3304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57121" y="6106625"/>
            <a:ext cx="3380275" cy="3380275"/>
          </a:xfrm>
          <a:custGeom>
            <a:avLst/>
            <a:gdLst/>
            <a:ahLst/>
            <a:cxnLst/>
            <a:rect r="r" b="b" t="t" l="l"/>
            <a:pathLst>
              <a:path h="3380275" w="3380275">
                <a:moveTo>
                  <a:pt x="0" y="0"/>
                </a:moveTo>
                <a:lnTo>
                  <a:pt x="3380276" y="0"/>
                </a:lnTo>
                <a:lnTo>
                  <a:pt x="3380276" y="3380275"/>
                </a:lnTo>
                <a:lnTo>
                  <a:pt x="0" y="33802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10073435"/>
            <a:ext cx="18288000" cy="213565"/>
            <a:chOff x="0" y="0"/>
            <a:chExt cx="4816593" cy="56248"/>
          </a:xfrm>
        </p:grpSpPr>
        <p:sp>
          <p:nvSpPr>
            <p:cNvPr name="Freeform 5" id="5"/>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6" id="6"/>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true" rot="0">
            <a:off x="14380637" y="-611753"/>
            <a:ext cx="4271475" cy="3459895"/>
          </a:xfrm>
          <a:custGeom>
            <a:avLst/>
            <a:gdLst/>
            <a:ahLst/>
            <a:cxnLst/>
            <a:rect r="r" b="b" t="t" l="l"/>
            <a:pathLst>
              <a:path h="3459895" w="4271475">
                <a:moveTo>
                  <a:pt x="0" y="3459895"/>
                </a:moveTo>
                <a:lnTo>
                  <a:pt x="4271475" y="3459895"/>
                </a:lnTo>
                <a:lnTo>
                  <a:pt x="4271475" y="0"/>
                </a:lnTo>
                <a:lnTo>
                  <a:pt x="0" y="0"/>
                </a:lnTo>
                <a:lnTo>
                  <a:pt x="0" y="3459895"/>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0" y="0"/>
            <a:ext cx="18288000" cy="213565"/>
            <a:chOff x="0" y="0"/>
            <a:chExt cx="4816593" cy="56248"/>
          </a:xfrm>
        </p:grpSpPr>
        <p:sp>
          <p:nvSpPr>
            <p:cNvPr name="Freeform 9" id="9"/>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10" id="10"/>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89196" y="598254"/>
            <a:ext cx="851704" cy="777374"/>
          </a:xfrm>
          <a:custGeom>
            <a:avLst/>
            <a:gdLst/>
            <a:ahLst/>
            <a:cxnLst/>
            <a:rect r="r" b="b" t="t" l="l"/>
            <a:pathLst>
              <a:path h="777374" w="851704">
                <a:moveTo>
                  <a:pt x="0" y="0"/>
                </a:moveTo>
                <a:lnTo>
                  <a:pt x="851705" y="0"/>
                </a:lnTo>
                <a:lnTo>
                  <a:pt x="851705" y="777374"/>
                </a:lnTo>
                <a:lnTo>
                  <a:pt x="0" y="77737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632097" y="758341"/>
            <a:ext cx="365904" cy="337962"/>
          </a:xfrm>
          <a:custGeom>
            <a:avLst/>
            <a:gdLst/>
            <a:ahLst/>
            <a:cxnLst/>
            <a:rect r="r" b="b" t="t" l="l"/>
            <a:pathLst>
              <a:path h="337962" w="365904">
                <a:moveTo>
                  <a:pt x="0" y="0"/>
                </a:moveTo>
                <a:lnTo>
                  <a:pt x="365903" y="0"/>
                </a:lnTo>
                <a:lnTo>
                  <a:pt x="365903" y="337962"/>
                </a:lnTo>
                <a:lnTo>
                  <a:pt x="0" y="33796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09</a:t>
            </a:r>
          </a:p>
        </p:txBody>
      </p:sp>
      <p:sp>
        <p:nvSpPr>
          <p:cNvPr name="AutoShape 14" id="14"/>
          <p:cNvSpPr/>
          <p:nvPr/>
        </p:nvSpPr>
        <p:spPr>
          <a:xfrm>
            <a:off x="16564000" y="8877554"/>
            <a:ext cx="0" cy="761492"/>
          </a:xfrm>
          <a:prstGeom prst="line">
            <a:avLst/>
          </a:prstGeom>
          <a:ln cap="flat" w="95250">
            <a:solidFill>
              <a:srgbClr val="5DA295"/>
            </a:solidFill>
            <a:prstDash val="solid"/>
            <a:headEnd type="none" len="sm" w="sm"/>
            <a:tailEnd type="none" len="sm" w="sm"/>
          </a:ln>
        </p:spPr>
      </p:sp>
      <p:sp>
        <p:nvSpPr>
          <p:cNvPr name="Freeform 15" id="15"/>
          <p:cNvSpPr/>
          <p:nvPr/>
        </p:nvSpPr>
        <p:spPr>
          <a:xfrm flipH="false" flipV="false" rot="0">
            <a:off x="2904155" y="3351495"/>
            <a:ext cx="6405070" cy="4495194"/>
          </a:xfrm>
          <a:custGeom>
            <a:avLst/>
            <a:gdLst/>
            <a:ahLst/>
            <a:cxnLst/>
            <a:rect r="r" b="b" t="t" l="l"/>
            <a:pathLst>
              <a:path h="4495194" w="6405070">
                <a:moveTo>
                  <a:pt x="0" y="0"/>
                </a:moveTo>
                <a:lnTo>
                  <a:pt x="6405069" y="0"/>
                </a:lnTo>
                <a:lnTo>
                  <a:pt x="6405069" y="4495194"/>
                </a:lnTo>
                <a:lnTo>
                  <a:pt x="0" y="44951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6" id="16"/>
          <p:cNvGrpSpPr/>
          <p:nvPr/>
        </p:nvGrpSpPr>
        <p:grpSpPr>
          <a:xfrm rot="0">
            <a:off x="16368649" y="2629502"/>
            <a:ext cx="1150521" cy="1006706"/>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BFDDD2"/>
            </a:solidFill>
          </p:spPr>
        </p:sp>
        <p:sp>
          <p:nvSpPr>
            <p:cNvPr name="TextBox 18" id="1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4710688" y="1465545"/>
            <a:ext cx="8866624" cy="1295400"/>
          </a:xfrm>
          <a:prstGeom prst="rect">
            <a:avLst/>
          </a:prstGeom>
        </p:spPr>
        <p:txBody>
          <a:bodyPr anchor="t" rtlCol="false" tIns="0" lIns="0" bIns="0" rIns="0">
            <a:spAutoFit/>
          </a:bodyPr>
          <a:lstStyle/>
          <a:p>
            <a:pPr algn="ctr">
              <a:lnSpc>
                <a:spcPts val="10500"/>
              </a:lnSpc>
            </a:pPr>
            <a:r>
              <a:rPr lang="en-US" sz="7500" b="true">
                <a:solidFill>
                  <a:srgbClr val="000000"/>
                </a:solidFill>
                <a:latin typeface="Glacial Indifference Bold"/>
                <a:ea typeface="Glacial Indifference Bold"/>
                <a:cs typeface="Glacial Indifference Bold"/>
                <a:sym typeface="Glacial Indifference Bold"/>
              </a:rPr>
              <a:t>Hasil Penelitian</a:t>
            </a:r>
          </a:p>
        </p:txBody>
      </p:sp>
      <p:sp>
        <p:nvSpPr>
          <p:cNvPr name="TextBox 20" id="20"/>
          <p:cNvSpPr txBox="true"/>
          <p:nvPr/>
        </p:nvSpPr>
        <p:spPr>
          <a:xfrm rot="0">
            <a:off x="10536617" y="3569532"/>
            <a:ext cx="4847228" cy="1780540"/>
          </a:xfrm>
          <a:prstGeom prst="rect">
            <a:avLst/>
          </a:prstGeom>
        </p:spPr>
        <p:txBody>
          <a:bodyPr anchor="t" rtlCol="false" tIns="0" lIns="0" bIns="0" rIns="0">
            <a:spAutoFit/>
          </a:bodyPr>
          <a:lstStyle/>
          <a:p>
            <a:pPr algn="l">
              <a:lnSpc>
                <a:spcPts val="4759"/>
              </a:lnSpc>
            </a:pPr>
            <a:r>
              <a:rPr lang="en-US" sz="3399">
                <a:solidFill>
                  <a:srgbClr val="000000"/>
                </a:solidFill>
                <a:latin typeface="Glacial Indifference"/>
                <a:ea typeface="Glacial Indifference"/>
                <a:cs typeface="Glacial Indifference"/>
                <a:sym typeface="Glacial Indifference"/>
              </a:rPr>
              <a:t>Hasil penelitian dapat</a:t>
            </a:r>
          </a:p>
          <a:p>
            <a:pPr algn="l">
              <a:lnSpc>
                <a:spcPts val="4759"/>
              </a:lnSpc>
            </a:pPr>
            <a:r>
              <a:rPr lang="en-US" sz="3399">
                <a:solidFill>
                  <a:srgbClr val="000000"/>
                </a:solidFill>
                <a:latin typeface="Glacial Indifference"/>
                <a:ea typeface="Glacial Indifference"/>
                <a:cs typeface="Glacial Indifference"/>
                <a:sym typeface="Glacial Indifference"/>
              </a:rPr>
              <a:t>anda tuliskan pada</a:t>
            </a:r>
          </a:p>
          <a:p>
            <a:pPr algn="l">
              <a:lnSpc>
                <a:spcPts val="4759"/>
              </a:lnSpc>
            </a:pPr>
            <a:r>
              <a:rPr lang="en-US" sz="3399">
                <a:solidFill>
                  <a:srgbClr val="000000"/>
                </a:solidFill>
                <a:latin typeface="Glacial Indifference"/>
                <a:ea typeface="Glacial Indifference"/>
                <a:cs typeface="Glacial Indifference"/>
                <a:sym typeface="Glacial Indifference"/>
              </a:rPr>
              <a:t>halaman ini</a:t>
            </a:r>
          </a:p>
        </p:txBody>
      </p:sp>
      <p:sp>
        <p:nvSpPr>
          <p:cNvPr name="TextBox 21" id="21"/>
          <p:cNvSpPr txBox="true"/>
          <p:nvPr/>
        </p:nvSpPr>
        <p:spPr>
          <a:xfrm rot="0">
            <a:off x="10536617" y="5781437"/>
            <a:ext cx="4847228" cy="1780540"/>
          </a:xfrm>
          <a:prstGeom prst="rect">
            <a:avLst/>
          </a:prstGeom>
        </p:spPr>
        <p:txBody>
          <a:bodyPr anchor="t" rtlCol="false" tIns="0" lIns="0" bIns="0" rIns="0">
            <a:spAutoFit/>
          </a:bodyPr>
          <a:lstStyle/>
          <a:p>
            <a:pPr algn="l">
              <a:lnSpc>
                <a:spcPts val="4759"/>
              </a:lnSpc>
            </a:pPr>
            <a:r>
              <a:rPr lang="en-US" sz="3399">
                <a:solidFill>
                  <a:srgbClr val="000000"/>
                </a:solidFill>
                <a:latin typeface="Glacial Indifference"/>
                <a:ea typeface="Glacial Indifference"/>
                <a:cs typeface="Glacial Indifference"/>
                <a:sym typeface="Glacial Indifference"/>
              </a:rPr>
              <a:t>Hasil penelitian dapat</a:t>
            </a:r>
          </a:p>
          <a:p>
            <a:pPr algn="l">
              <a:lnSpc>
                <a:spcPts val="4759"/>
              </a:lnSpc>
            </a:pPr>
            <a:r>
              <a:rPr lang="en-US" sz="3399">
                <a:solidFill>
                  <a:srgbClr val="000000"/>
                </a:solidFill>
                <a:latin typeface="Glacial Indifference"/>
                <a:ea typeface="Glacial Indifference"/>
                <a:cs typeface="Glacial Indifference"/>
                <a:sym typeface="Glacial Indifference"/>
              </a:rPr>
              <a:t>anda tuliskan pada</a:t>
            </a:r>
          </a:p>
          <a:p>
            <a:pPr algn="l">
              <a:lnSpc>
                <a:spcPts val="4759"/>
              </a:lnSpc>
            </a:pPr>
            <a:r>
              <a:rPr lang="en-US" sz="3399">
                <a:solidFill>
                  <a:srgbClr val="000000"/>
                </a:solidFill>
                <a:latin typeface="Glacial Indifference"/>
                <a:ea typeface="Glacial Indifference"/>
                <a:cs typeface="Glacial Indifference"/>
                <a:sym typeface="Glacial Indifference"/>
              </a:rPr>
              <a:t>halaman ini</a:t>
            </a:r>
          </a:p>
        </p:txBody>
      </p:sp>
      <p:sp>
        <p:nvSpPr>
          <p:cNvPr name="TextBox 22" id="22"/>
          <p:cNvSpPr txBox="true"/>
          <p:nvPr/>
        </p:nvSpPr>
        <p:spPr>
          <a:xfrm rot="0">
            <a:off x="1445845" y="567841"/>
            <a:ext cx="2770259" cy="838200"/>
          </a:xfrm>
          <a:prstGeom prst="rect">
            <a:avLst/>
          </a:prstGeom>
        </p:spPr>
        <p:txBody>
          <a:bodyPr anchor="t" rtlCol="false" tIns="0" lIns="0" bIns="0" rIns="0">
            <a:spAutoFit/>
          </a:bodyPr>
          <a:lstStyle/>
          <a:p>
            <a:pPr algn="l">
              <a:lnSpc>
                <a:spcPts val="3360"/>
              </a:lnSpc>
            </a:pPr>
            <a:r>
              <a:rPr lang="en-US" sz="2800" spc="140">
                <a:solidFill>
                  <a:srgbClr val="000000"/>
                </a:solidFill>
                <a:latin typeface="Glacial Indifference"/>
                <a:ea typeface="Glacial Indifference"/>
                <a:cs typeface="Glacial Indifference"/>
                <a:sym typeface="Glacial Indifference"/>
              </a:rPr>
              <a:t>UNIVERSITAS</a:t>
            </a:r>
          </a:p>
          <a:p>
            <a:pPr algn="l">
              <a:lnSpc>
                <a:spcPts val="3360"/>
              </a:lnSpc>
            </a:pPr>
            <a:r>
              <a:rPr lang="en-US" sz="2800" spc="140">
                <a:solidFill>
                  <a:srgbClr val="000000"/>
                </a:solidFill>
                <a:latin typeface="Glacial Indifference"/>
                <a:ea typeface="Glacial Indifference"/>
                <a:cs typeface="Glacial Indifference"/>
                <a:sym typeface="Glacial Indifference"/>
              </a:rPr>
              <a:t>TIMMERMAN</a:t>
            </a:r>
          </a:p>
        </p:txBody>
      </p:sp>
      <p:sp>
        <p:nvSpPr>
          <p:cNvPr name="TextBox 23" id="23"/>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SEMINAR PROPOSAL</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3273" y="6860445"/>
            <a:ext cx="1084179" cy="1084179"/>
          </a:xfrm>
          <a:custGeom>
            <a:avLst/>
            <a:gdLst/>
            <a:ahLst/>
            <a:cxnLst/>
            <a:rect r="r" b="b" t="t" l="l"/>
            <a:pathLst>
              <a:path h="1084179" w="1084179">
                <a:moveTo>
                  <a:pt x="0" y="0"/>
                </a:moveTo>
                <a:lnTo>
                  <a:pt x="1084179" y="0"/>
                </a:lnTo>
                <a:lnTo>
                  <a:pt x="1084179" y="1084179"/>
                </a:lnTo>
                <a:lnTo>
                  <a:pt x="0" y="1084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7458936"/>
            <a:ext cx="3878430" cy="3141528"/>
          </a:xfrm>
          <a:custGeom>
            <a:avLst/>
            <a:gdLst/>
            <a:ahLst/>
            <a:cxnLst/>
            <a:rect r="r" b="b" t="t" l="l"/>
            <a:pathLst>
              <a:path h="3141528" w="3878430">
                <a:moveTo>
                  <a:pt x="0" y="0"/>
                </a:moveTo>
                <a:lnTo>
                  <a:pt x="3878430" y="0"/>
                </a:lnTo>
                <a:lnTo>
                  <a:pt x="3878430" y="3141528"/>
                </a:lnTo>
                <a:lnTo>
                  <a:pt x="0" y="31415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0" y="10073435"/>
            <a:ext cx="18288000" cy="213565"/>
            <a:chOff x="0" y="0"/>
            <a:chExt cx="4816593" cy="56248"/>
          </a:xfrm>
        </p:grpSpPr>
        <p:sp>
          <p:nvSpPr>
            <p:cNvPr name="Freeform 5" id="5"/>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6" id="6"/>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389196" y="598254"/>
            <a:ext cx="851704" cy="777374"/>
          </a:xfrm>
          <a:custGeom>
            <a:avLst/>
            <a:gdLst/>
            <a:ahLst/>
            <a:cxnLst/>
            <a:rect r="r" b="b" t="t" l="l"/>
            <a:pathLst>
              <a:path h="777374" w="851704">
                <a:moveTo>
                  <a:pt x="0" y="0"/>
                </a:moveTo>
                <a:lnTo>
                  <a:pt x="851705" y="0"/>
                </a:lnTo>
                <a:lnTo>
                  <a:pt x="851705" y="777374"/>
                </a:lnTo>
                <a:lnTo>
                  <a:pt x="0" y="7773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632097" y="758341"/>
            <a:ext cx="365904" cy="337962"/>
          </a:xfrm>
          <a:custGeom>
            <a:avLst/>
            <a:gdLst/>
            <a:ahLst/>
            <a:cxnLst/>
            <a:rect r="r" b="b" t="t" l="l"/>
            <a:pathLst>
              <a:path h="337962" w="365904">
                <a:moveTo>
                  <a:pt x="0" y="0"/>
                </a:moveTo>
                <a:lnTo>
                  <a:pt x="365903" y="0"/>
                </a:lnTo>
                <a:lnTo>
                  <a:pt x="365903" y="337962"/>
                </a:lnTo>
                <a:lnTo>
                  <a:pt x="0" y="33796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10</a:t>
            </a:r>
          </a:p>
        </p:txBody>
      </p:sp>
      <p:sp>
        <p:nvSpPr>
          <p:cNvPr name="AutoShape 13" id="13"/>
          <p:cNvSpPr/>
          <p:nvPr/>
        </p:nvSpPr>
        <p:spPr>
          <a:xfrm>
            <a:off x="16564000" y="8877554"/>
            <a:ext cx="0" cy="761492"/>
          </a:xfrm>
          <a:prstGeom prst="line">
            <a:avLst/>
          </a:prstGeom>
          <a:ln cap="flat" w="95250">
            <a:solidFill>
              <a:srgbClr val="5DA295"/>
            </a:solidFill>
            <a:prstDash val="solid"/>
            <a:headEnd type="none" len="sm" w="sm"/>
            <a:tailEnd type="none" len="sm" w="sm"/>
          </a:ln>
        </p:spPr>
      </p:sp>
      <p:sp>
        <p:nvSpPr>
          <p:cNvPr name="Freeform 14" id="14"/>
          <p:cNvSpPr/>
          <p:nvPr/>
        </p:nvSpPr>
        <p:spPr>
          <a:xfrm flipH="false" flipV="false" rot="0">
            <a:off x="3198978" y="2441475"/>
            <a:ext cx="4845072" cy="4845072"/>
          </a:xfrm>
          <a:custGeom>
            <a:avLst/>
            <a:gdLst/>
            <a:ahLst/>
            <a:cxnLst/>
            <a:rect r="r" b="b" t="t" l="l"/>
            <a:pathLst>
              <a:path h="4845072" w="4845072">
                <a:moveTo>
                  <a:pt x="0" y="0"/>
                </a:moveTo>
                <a:lnTo>
                  <a:pt x="4845071" y="0"/>
                </a:lnTo>
                <a:lnTo>
                  <a:pt x="4845071" y="4845071"/>
                </a:lnTo>
                <a:lnTo>
                  <a:pt x="0" y="4845071"/>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15407088" y="-626487"/>
            <a:ext cx="3268995" cy="3445581"/>
          </a:xfrm>
          <a:custGeom>
            <a:avLst/>
            <a:gdLst/>
            <a:ahLst/>
            <a:cxnLst/>
            <a:rect r="r" b="b" t="t" l="l"/>
            <a:pathLst>
              <a:path h="3445581" w="3268995">
                <a:moveTo>
                  <a:pt x="0" y="0"/>
                </a:moveTo>
                <a:lnTo>
                  <a:pt x="3268994" y="0"/>
                </a:lnTo>
                <a:lnTo>
                  <a:pt x="3268994" y="3445580"/>
                </a:lnTo>
                <a:lnTo>
                  <a:pt x="0" y="34455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6" id="16"/>
          <p:cNvSpPr/>
          <p:nvPr/>
        </p:nvSpPr>
        <p:spPr>
          <a:xfrm flipH="false" flipV="false" rot="0">
            <a:off x="16066996" y="2441475"/>
            <a:ext cx="1089258" cy="1089258"/>
          </a:xfrm>
          <a:custGeom>
            <a:avLst/>
            <a:gdLst/>
            <a:ahLst/>
            <a:cxnLst/>
            <a:rect r="r" b="b" t="t" l="l"/>
            <a:pathLst>
              <a:path h="1089258" w="1089258">
                <a:moveTo>
                  <a:pt x="0" y="0"/>
                </a:moveTo>
                <a:lnTo>
                  <a:pt x="1089258" y="0"/>
                </a:lnTo>
                <a:lnTo>
                  <a:pt x="1089258" y="1089258"/>
                </a:lnTo>
                <a:lnTo>
                  <a:pt x="0" y="108925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7" id="17"/>
          <p:cNvSpPr/>
          <p:nvPr/>
        </p:nvSpPr>
        <p:spPr>
          <a:xfrm flipH="false" flipV="false" rot="0">
            <a:off x="1240901" y="6314379"/>
            <a:ext cx="456551" cy="456551"/>
          </a:xfrm>
          <a:custGeom>
            <a:avLst/>
            <a:gdLst/>
            <a:ahLst/>
            <a:cxnLst/>
            <a:rect r="r" b="b" t="t" l="l"/>
            <a:pathLst>
              <a:path h="456551" w="456551">
                <a:moveTo>
                  <a:pt x="0" y="0"/>
                </a:moveTo>
                <a:lnTo>
                  <a:pt x="456551" y="0"/>
                </a:lnTo>
                <a:lnTo>
                  <a:pt x="456551" y="456551"/>
                </a:lnTo>
                <a:lnTo>
                  <a:pt x="0" y="456551"/>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8" id="18"/>
          <p:cNvSpPr txBox="true"/>
          <p:nvPr/>
        </p:nvSpPr>
        <p:spPr>
          <a:xfrm rot="0">
            <a:off x="9803773" y="3359880"/>
            <a:ext cx="4864014" cy="1180465"/>
          </a:xfrm>
          <a:prstGeom prst="rect">
            <a:avLst/>
          </a:prstGeom>
        </p:spPr>
        <p:txBody>
          <a:bodyPr anchor="t" rtlCol="false" tIns="0" lIns="0" bIns="0" rIns="0">
            <a:spAutoFit/>
          </a:bodyPr>
          <a:lstStyle/>
          <a:p>
            <a:pPr algn="l">
              <a:lnSpc>
                <a:spcPts val="4759"/>
              </a:lnSpc>
            </a:pPr>
            <a:r>
              <a:rPr lang="en-US" sz="3399">
                <a:solidFill>
                  <a:srgbClr val="000000"/>
                </a:solidFill>
                <a:latin typeface="Glacial Indifference"/>
                <a:ea typeface="Glacial Indifference"/>
                <a:cs typeface="Glacial Indifference"/>
                <a:sym typeface="Glacial Indifference"/>
              </a:rPr>
              <a:t>Grafik &amp; Penelitian</a:t>
            </a:r>
          </a:p>
          <a:p>
            <a:pPr algn="l">
              <a:lnSpc>
                <a:spcPts val="4759"/>
              </a:lnSpc>
            </a:pPr>
            <a:r>
              <a:rPr lang="en-US" sz="3399">
                <a:solidFill>
                  <a:srgbClr val="000000"/>
                </a:solidFill>
                <a:latin typeface="Glacial Indifference"/>
                <a:ea typeface="Glacial Indifference"/>
                <a:cs typeface="Glacial Indifference"/>
                <a:sym typeface="Glacial Indifference"/>
              </a:rPr>
              <a:t>Hasil Penelitian</a:t>
            </a:r>
          </a:p>
        </p:txBody>
      </p:sp>
      <p:sp>
        <p:nvSpPr>
          <p:cNvPr name="TextBox 19" id="19"/>
          <p:cNvSpPr txBox="true"/>
          <p:nvPr/>
        </p:nvSpPr>
        <p:spPr>
          <a:xfrm rot="0">
            <a:off x="9760788" y="5079905"/>
            <a:ext cx="4906999" cy="1780540"/>
          </a:xfrm>
          <a:prstGeom prst="rect">
            <a:avLst/>
          </a:prstGeom>
        </p:spPr>
        <p:txBody>
          <a:bodyPr anchor="t" rtlCol="false" tIns="0" lIns="0" bIns="0" rIns="0">
            <a:spAutoFit/>
          </a:bodyPr>
          <a:lstStyle/>
          <a:p>
            <a:pPr algn="l">
              <a:lnSpc>
                <a:spcPts val="4759"/>
              </a:lnSpc>
            </a:pPr>
            <a:r>
              <a:rPr lang="en-US" sz="3399">
                <a:solidFill>
                  <a:srgbClr val="000000"/>
                </a:solidFill>
                <a:latin typeface="Glacial Indifference"/>
                <a:ea typeface="Glacial Indifference"/>
                <a:cs typeface="Glacial Indifference"/>
                <a:sym typeface="Glacial Indifference"/>
              </a:rPr>
              <a:t>Hasil penelitian dapat</a:t>
            </a:r>
          </a:p>
          <a:p>
            <a:pPr algn="l">
              <a:lnSpc>
                <a:spcPts val="4759"/>
              </a:lnSpc>
            </a:pPr>
            <a:r>
              <a:rPr lang="en-US" sz="3399">
                <a:solidFill>
                  <a:srgbClr val="000000"/>
                </a:solidFill>
                <a:latin typeface="Glacial Indifference"/>
                <a:ea typeface="Glacial Indifference"/>
                <a:cs typeface="Glacial Indifference"/>
                <a:sym typeface="Glacial Indifference"/>
              </a:rPr>
              <a:t>anda tuliskan pada</a:t>
            </a:r>
          </a:p>
          <a:p>
            <a:pPr algn="l">
              <a:lnSpc>
                <a:spcPts val="4759"/>
              </a:lnSpc>
            </a:pPr>
            <a:r>
              <a:rPr lang="en-US" sz="3399">
                <a:solidFill>
                  <a:srgbClr val="000000"/>
                </a:solidFill>
                <a:latin typeface="Glacial Indifference"/>
                <a:ea typeface="Glacial Indifference"/>
                <a:cs typeface="Glacial Indifference"/>
                <a:sym typeface="Glacial Indifference"/>
              </a:rPr>
              <a:t>halaman ini</a:t>
            </a:r>
          </a:p>
        </p:txBody>
      </p:sp>
      <p:sp>
        <p:nvSpPr>
          <p:cNvPr name="TextBox 20" id="20"/>
          <p:cNvSpPr txBox="true"/>
          <p:nvPr/>
        </p:nvSpPr>
        <p:spPr>
          <a:xfrm rot="0">
            <a:off x="1445845" y="567841"/>
            <a:ext cx="2770259" cy="838200"/>
          </a:xfrm>
          <a:prstGeom prst="rect">
            <a:avLst/>
          </a:prstGeom>
        </p:spPr>
        <p:txBody>
          <a:bodyPr anchor="t" rtlCol="false" tIns="0" lIns="0" bIns="0" rIns="0">
            <a:spAutoFit/>
          </a:bodyPr>
          <a:lstStyle/>
          <a:p>
            <a:pPr algn="l">
              <a:lnSpc>
                <a:spcPts val="3360"/>
              </a:lnSpc>
            </a:pPr>
            <a:r>
              <a:rPr lang="en-US" sz="2800" spc="140">
                <a:solidFill>
                  <a:srgbClr val="000000"/>
                </a:solidFill>
                <a:latin typeface="Glacial Indifference"/>
                <a:ea typeface="Glacial Indifference"/>
                <a:cs typeface="Glacial Indifference"/>
                <a:sym typeface="Glacial Indifference"/>
              </a:rPr>
              <a:t>UNIVERSITAS</a:t>
            </a:r>
          </a:p>
          <a:p>
            <a:pPr algn="l">
              <a:lnSpc>
                <a:spcPts val="3360"/>
              </a:lnSpc>
            </a:pPr>
            <a:r>
              <a:rPr lang="en-US" sz="2800" spc="140">
                <a:solidFill>
                  <a:srgbClr val="000000"/>
                </a:solidFill>
                <a:latin typeface="Glacial Indifference"/>
                <a:ea typeface="Glacial Indifference"/>
                <a:cs typeface="Glacial Indifference"/>
                <a:sym typeface="Glacial Indifference"/>
              </a:rPr>
              <a:t>TIMMERMAN</a:t>
            </a:r>
          </a:p>
        </p:txBody>
      </p:sp>
      <p:sp>
        <p:nvSpPr>
          <p:cNvPr name="TextBox 21" id="21"/>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SEMINAR PROPOSAL</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4827940" y="-159038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0"/>
            <a:ext cx="18288000" cy="213565"/>
            <a:chOff x="0" y="0"/>
            <a:chExt cx="4816593" cy="56248"/>
          </a:xfrm>
        </p:grpSpPr>
        <p:sp>
          <p:nvSpPr>
            <p:cNvPr name="Freeform 7" id="7"/>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BFDDD2"/>
            </a:solidFill>
          </p:spPr>
        </p:sp>
        <p:sp>
          <p:nvSpPr>
            <p:cNvPr name="TextBox 8" id="8"/>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89196" y="598254"/>
            <a:ext cx="851704" cy="777374"/>
          </a:xfrm>
          <a:custGeom>
            <a:avLst/>
            <a:gdLst/>
            <a:ahLst/>
            <a:cxnLst/>
            <a:rect r="r" b="b" t="t" l="l"/>
            <a:pathLst>
              <a:path h="777374" w="851704">
                <a:moveTo>
                  <a:pt x="0" y="0"/>
                </a:moveTo>
                <a:lnTo>
                  <a:pt x="851705" y="0"/>
                </a:lnTo>
                <a:lnTo>
                  <a:pt x="851705" y="777374"/>
                </a:lnTo>
                <a:lnTo>
                  <a:pt x="0" y="777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32097" y="758341"/>
            <a:ext cx="365904" cy="337962"/>
          </a:xfrm>
          <a:custGeom>
            <a:avLst/>
            <a:gdLst/>
            <a:ahLst/>
            <a:cxnLst/>
            <a:rect r="r" b="b" t="t" l="l"/>
            <a:pathLst>
              <a:path h="337962" w="365904">
                <a:moveTo>
                  <a:pt x="0" y="0"/>
                </a:moveTo>
                <a:lnTo>
                  <a:pt x="365903" y="0"/>
                </a:lnTo>
                <a:lnTo>
                  <a:pt x="365903" y="337962"/>
                </a:lnTo>
                <a:lnTo>
                  <a:pt x="0" y="337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11</a:t>
            </a:r>
          </a:p>
        </p:txBody>
      </p:sp>
      <p:sp>
        <p:nvSpPr>
          <p:cNvPr name="AutoShape 12" id="12"/>
          <p:cNvSpPr/>
          <p:nvPr/>
        </p:nvSpPr>
        <p:spPr>
          <a:xfrm>
            <a:off x="16564000" y="8877554"/>
            <a:ext cx="0" cy="761492"/>
          </a:xfrm>
          <a:prstGeom prst="line">
            <a:avLst/>
          </a:prstGeom>
          <a:ln cap="flat" w="95250">
            <a:solidFill>
              <a:srgbClr val="5DA295"/>
            </a:solidFill>
            <a:prstDash val="solid"/>
            <a:headEnd type="none" len="sm" w="sm"/>
            <a:tailEnd type="none" len="sm" w="sm"/>
          </a:ln>
        </p:spPr>
      </p:sp>
      <p:sp>
        <p:nvSpPr>
          <p:cNvPr name="Freeform 13" id="13"/>
          <p:cNvSpPr/>
          <p:nvPr/>
        </p:nvSpPr>
        <p:spPr>
          <a:xfrm flipH="false" flipV="false" rot="0">
            <a:off x="2613995" y="2710511"/>
            <a:ext cx="5223803" cy="5223803"/>
          </a:xfrm>
          <a:custGeom>
            <a:avLst/>
            <a:gdLst/>
            <a:ahLst/>
            <a:cxnLst/>
            <a:rect r="r" b="b" t="t" l="l"/>
            <a:pathLst>
              <a:path h="5223803" w="5223803">
                <a:moveTo>
                  <a:pt x="0" y="0"/>
                </a:moveTo>
                <a:lnTo>
                  <a:pt x="5223803" y="0"/>
                </a:lnTo>
                <a:lnTo>
                  <a:pt x="5223803" y="5223803"/>
                </a:lnTo>
                <a:lnTo>
                  <a:pt x="0" y="522380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2095306">
            <a:off x="2142521" y="6039150"/>
            <a:ext cx="923622" cy="491829"/>
          </a:xfrm>
          <a:custGeom>
            <a:avLst/>
            <a:gdLst/>
            <a:ahLst/>
            <a:cxnLst/>
            <a:rect r="r" b="b" t="t" l="l"/>
            <a:pathLst>
              <a:path h="491829" w="923622">
                <a:moveTo>
                  <a:pt x="0" y="0"/>
                </a:moveTo>
                <a:lnTo>
                  <a:pt x="923622" y="0"/>
                </a:lnTo>
                <a:lnTo>
                  <a:pt x="923622" y="491829"/>
                </a:lnTo>
                <a:lnTo>
                  <a:pt x="0" y="4918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true" flipV="false" rot="-164999">
            <a:off x="7000403" y="6306938"/>
            <a:ext cx="923622" cy="491829"/>
          </a:xfrm>
          <a:custGeom>
            <a:avLst/>
            <a:gdLst/>
            <a:ahLst/>
            <a:cxnLst/>
            <a:rect r="r" b="b" t="t" l="l"/>
            <a:pathLst>
              <a:path h="491829" w="923622">
                <a:moveTo>
                  <a:pt x="923622" y="0"/>
                </a:moveTo>
                <a:lnTo>
                  <a:pt x="0" y="0"/>
                </a:lnTo>
                <a:lnTo>
                  <a:pt x="0" y="491829"/>
                </a:lnTo>
                <a:lnTo>
                  <a:pt x="923622" y="491829"/>
                </a:lnTo>
                <a:lnTo>
                  <a:pt x="923622"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true" flipV="false" rot="-3447596">
            <a:off x="3754293" y="2464596"/>
            <a:ext cx="923622" cy="491829"/>
          </a:xfrm>
          <a:custGeom>
            <a:avLst/>
            <a:gdLst/>
            <a:ahLst/>
            <a:cxnLst/>
            <a:rect r="r" b="b" t="t" l="l"/>
            <a:pathLst>
              <a:path h="491829" w="923622">
                <a:moveTo>
                  <a:pt x="923621" y="0"/>
                </a:moveTo>
                <a:lnTo>
                  <a:pt x="0" y="0"/>
                </a:lnTo>
                <a:lnTo>
                  <a:pt x="0" y="491829"/>
                </a:lnTo>
                <a:lnTo>
                  <a:pt x="923621" y="491829"/>
                </a:lnTo>
                <a:lnTo>
                  <a:pt x="923621"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7" id="17"/>
          <p:cNvGrpSpPr/>
          <p:nvPr/>
        </p:nvGrpSpPr>
        <p:grpSpPr>
          <a:xfrm rot="0">
            <a:off x="16072216" y="2095786"/>
            <a:ext cx="1078817" cy="943965"/>
            <a:chOff x="0" y="0"/>
            <a:chExt cx="812800" cy="711200"/>
          </a:xfrm>
        </p:grpSpPr>
        <p:sp>
          <p:nvSpPr>
            <p:cNvPr name="Freeform 18" id="1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E4E4E4"/>
            </a:solidFill>
          </p:spPr>
        </p:sp>
        <p:sp>
          <p:nvSpPr>
            <p:cNvPr name="TextBox 19" id="19"/>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6885340" y="3108053"/>
            <a:ext cx="695300" cy="608388"/>
            <a:chOff x="0" y="0"/>
            <a:chExt cx="812800" cy="711200"/>
          </a:xfrm>
        </p:grpSpPr>
        <p:sp>
          <p:nvSpPr>
            <p:cNvPr name="Freeform 21" id="21"/>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BFDDD2"/>
            </a:solidFill>
          </p:spPr>
        </p:sp>
        <p:sp>
          <p:nvSpPr>
            <p:cNvPr name="TextBox 22" id="22"/>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338804" y="8877554"/>
            <a:ext cx="934267" cy="934267"/>
          </a:xfrm>
          <a:custGeom>
            <a:avLst/>
            <a:gdLst/>
            <a:ahLst/>
            <a:cxnLst/>
            <a:rect r="r" b="b" t="t" l="l"/>
            <a:pathLst>
              <a:path h="934267" w="934267">
                <a:moveTo>
                  <a:pt x="0" y="0"/>
                </a:moveTo>
                <a:lnTo>
                  <a:pt x="934266" y="0"/>
                </a:lnTo>
                <a:lnTo>
                  <a:pt x="934266" y="934267"/>
                </a:lnTo>
                <a:lnTo>
                  <a:pt x="0" y="934267"/>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24" id="24"/>
          <p:cNvSpPr txBox="true"/>
          <p:nvPr/>
        </p:nvSpPr>
        <p:spPr>
          <a:xfrm rot="0">
            <a:off x="9809668" y="1515396"/>
            <a:ext cx="2042352"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Glacial Indifference Bold"/>
                <a:ea typeface="Glacial Indifference Bold"/>
                <a:cs typeface="Glacial Indifference Bold"/>
                <a:sym typeface="Glacial Indifference Bold"/>
              </a:rPr>
              <a:t>Hasil A</a:t>
            </a:r>
          </a:p>
        </p:txBody>
      </p:sp>
      <p:sp>
        <p:nvSpPr>
          <p:cNvPr name="TextBox 25" id="25"/>
          <p:cNvSpPr txBox="true"/>
          <p:nvPr/>
        </p:nvSpPr>
        <p:spPr>
          <a:xfrm rot="0">
            <a:off x="9809668" y="3862356"/>
            <a:ext cx="2042352"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Glacial Indifference Bold"/>
                <a:ea typeface="Glacial Indifference Bold"/>
                <a:cs typeface="Glacial Indifference Bold"/>
                <a:sym typeface="Glacial Indifference Bold"/>
              </a:rPr>
              <a:t>Hasil B</a:t>
            </a:r>
          </a:p>
        </p:txBody>
      </p:sp>
      <p:sp>
        <p:nvSpPr>
          <p:cNvPr name="TextBox 26" id="26"/>
          <p:cNvSpPr txBox="true"/>
          <p:nvPr/>
        </p:nvSpPr>
        <p:spPr>
          <a:xfrm rot="0">
            <a:off x="9809668" y="6339077"/>
            <a:ext cx="2042352" cy="580390"/>
          </a:xfrm>
          <a:prstGeom prst="rect">
            <a:avLst/>
          </a:prstGeom>
        </p:spPr>
        <p:txBody>
          <a:bodyPr anchor="t" rtlCol="false" tIns="0" lIns="0" bIns="0" rIns="0">
            <a:spAutoFit/>
          </a:bodyPr>
          <a:lstStyle/>
          <a:p>
            <a:pPr algn="l">
              <a:lnSpc>
                <a:spcPts val="4759"/>
              </a:lnSpc>
            </a:pPr>
            <a:r>
              <a:rPr lang="en-US" sz="3399" b="true">
                <a:solidFill>
                  <a:srgbClr val="000000"/>
                </a:solidFill>
                <a:latin typeface="Glacial Indifference Bold"/>
                <a:ea typeface="Glacial Indifference Bold"/>
                <a:cs typeface="Glacial Indifference Bold"/>
                <a:sym typeface="Glacial Indifference Bold"/>
              </a:rPr>
              <a:t>Hasil C</a:t>
            </a:r>
          </a:p>
        </p:txBody>
      </p:sp>
      <p:sp>
        <p:nvSpPr>
          <p:cNvPr name="TextBox 27" id="27"/>
          <p:cNvSpPr txBox="true"/>
          <p:nvPr/>
        </p:nvSpPr>
        <p:spPr>
          <a:xfrm rot="0">
            <a:off x="9809668" y="2238661"/>
            <a:ext cx="5741723"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Hasil penelitian dapat anda</a:t>
            </a:r>
          </a:p>
          <a:p>
            <a:pPr algn="l">
              <a:lnSpc>
                <a:spcPts val="4480"/>
              </a:lnSpc>
            </a:pPr>
            <a:r>
              <a:rPr lang="en-US" sz="3200">
                <a:solidFill>
                  <a:srgbClr val="000000"/>
                </a:solidFill>
                <a:latin typeface="Glacial Indifference"/>
                <a:ea typeface="Glacial Indifference"/>
                <a:cs typeface="Glacial Indifference"/>
                <a:sym typeface="Glacial Indifference"/>
              </a:rPr>
              <a:t>tuliskan pada halaman ini</a:t>
            </a:r>
          </a:p>
        </p:txBody>
      </p:sp>
      <p:sp>
        <p:nvSpPr>
          <p:cNvPr name="TextBox 28" id="28"/>
          <p:cNvSpPr txBox="true"/>
          <p:nvPr/>
        </p:nvSpPr>
        <p:spPr>
          <a:xfrm rot="0">
            <a:off x="9809668" y="4581011"/>
            <a:ext cx="5741723"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Hasil penelitian dapat anda</a:t>
            </a:r>
          </a:p>
          <a:p>
            <a:pPr algn="l">
              <a:lnSpc>
                <a:spcPts val="4480"/>
              </a:lnSpc>
            </a:pPr>
            <a:r>
              <a:rPr lang="en-US" sz="3200">
                <a:solidFill>
                  <a:srgbClr val="000000"/>
                </a:solidFill>
                <a:latin typeface="Glacial Indifference"/>
                <a:ea typeface="Glacial Indifference"/>
                <a:cs typeface="Glacial Indifference"/>
                <a:sym typeface="Glacial Indifference"/>
              </a:rPr>
              <a:t>tuliskan pada halaman ini</a:t>
            </a:r>
          </a:p>
        </p:txBody>
      </p:sp>
      <p:sp>
        <p:nvSpPr>
          <p:cNvPr name="TextBox 29" id="29"/>
          <p:cNvSpPr txBox="true"/>
          <p:nvPr/>
        </p:nvSpPr>
        <p:spPr>
          <a:xfrm rot="0">
            <a:off x="9809668" y="7062342"/>
            <a:ext cx="5741723" cy="109982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Hasil penelitian dapat anda</a:t>
            </a:r>
          </a:p>
          <a:p>
            <a:pPr algn="l">
              <a:lnSpc>
                <a:spcPts val="4480"/>
              </a:lnSpc>
            </a:pPr>
            <a:r>
              <a:rPr lang="en-US" sz="3200">
                <a:solidFill>
                  <a:srgbClr val="000000"/>
                </a:solidFill>
                <a:latin typeface="Glacial Indifference"/>
                <a:ea typeface="Glacial Indifference"/>
                <a:cs typeface="Glacial Indifference"/>
                <a:sym typeface="Glacial Indifference"/>
              </a:rPr>
              <a:t>tuliskan pada halaman ini</a:t>
            </a:r>
          </a:p>
        </p:txBody>
      </p:sp>
      <p:sp>
        <p:nvSpPr>
          <p:cNvPr name="TextBox 30" id="30"/>
          <p:cNvSpPr txBox="true"/>
          <p:nvPr/>
        </p:nvSpPr>
        <p:spPr>
          <a:xfrm rot="0">
            <a:off x="1445845" y="567841"/>
            <a:ext cx="2770259" cy="838200"/>
          </a:xfrm>
          <a:prstGeom prst="rect">
            <a:avLst/>
          </a:prstGeom>
        </p:spPr>
        <p:txBody>
          <a:bodyPr anchor="t" rtlCol="false" tIns="0" lIns="0" bIns="0" rIns="0">
            <a:spAutoFit/>
          </a:bodyPr>
          <a:lstStyle/>
          <a:p>
            <a:pPr algn="l">
              <a:lnSpc>
                <a:spcPts val="3360"/>
              </a:lnSpc>
            </a:pPr>
            <a:r>
              <a:rPr lang="en-US" sz="2800" spc="140">
                <a:solidFill>
                  <a:srgbClr val="000000"/>
                </a:solidFill>
                <a:latin typeface="Glacial Indifference"/>
                <a:ea typeface="Glacial Indifference"/>
                <a:cs typeface="Glacial Indifference"/>
                <a:sym typeface="Glacial Indifference"/>
              </a:rPr>
              <a:t>UNIVERSITAS</a:t>
            </a:r>
          </a:p>
          <a:p>
            <a:pPr algn="l">
              <a:lnSpc>
                <a:spcPts val="3360"/>
              </a:lnSpc>
            </a:pPr>
            <a:r>
              <a:rPr lang="en-US" sz="2800" spc="140">
                <a:solidFill>
                  <a:srgbClr val="000000"/>
                </a:solidFill>
                <a:latin typeface="Glacial Indifference"/>
                <a:ea typeface="Glacial Indifference"/>
                <a:cs typeface="Glacial Indifference"/>
                <a:sym typeface="Glacial Indifference"/>
              </a:rPr>
              <a:t>TIMMERMAN</a:t>
            </a:r>
          </a:p>
        </p:txBody>
      </p:sp>
      <p:sp>
        <p:nvSpPr>
          <p:cNvPr name="TextBox 31" id="31"/>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SEMINAR PROPOSAL</a:t>
            </a:r>
          </a:p>
        </p:txBody>
      </p:sp>
      <p:sp>
        <p:nvSpPr>
          <p:cNvPr name="TextBox 32" id="32"/>
          <p:cNvSpPr txBox="true"/>
          <p:nvPr/>
        </p:nvSpPr>
        <p:spPr>
          <a:xfrm rot="0">
            <a:off x="7364859" y="6753965"/>
            <a:ext cx="1681786" cy="523875"/>
          </a:xfrm>
          <a:prstGeom prst="rect">
            <a:avLst/>
          </a:prstGeom>
        </p:spPr>
        <p:txBody>
          <a:bodyPr anchor="t" rtlCol="false" tIns="0" lIns="0" bIns="0" rIns="0">
            <a:spAutoFit/>
          </a:bodyPr>
          <a:lstStyle/>
          <a:p>
            <a:pPr algn="ctr">
              <a:lnSpc>
                <a:spcPts val="4200"/>
              </a:lnSpc>
            </a:pPr>
            <a:r>
              <a:rPr lang="en-US" sz="3000" b="true">
                <a:solidFill>
                  <a:srgbClr val="000000"/>
                </a:solidFill>
                <a:latin typeface="Glacial Indifference Bold"/>
                <a:ea typeface="Glacial Indifference Bold"/>
                <a:cs typeface="Glacial Indifference Bold"/>
                <a:sym typeface="Glacial Indifference Bold"/>
              </a:rPr>
              <a:t>Hasil A</a:t>
            </a:r>
          </a:p>
        </p:txBody>
      </p:sp>
      <p:sp>
        <p:nvSpPr>
          <p:cNvPr name="TextBox 33" id="33"/>
          <p:cNvSpPr txBox="true"/>
          <p:nvPr/>
        </p:nvSpPr>
        <p:spPr>
          <a:xfrm rot="0">
            <a:off x="1441976" y="6753965"/>
            <a:ext cx="1681786" cy="523875"/>
          </a:xfrm>
          <a:prstGeom prst="rect">
            <a:avLst/>
          </a:prstGeom>
        </p:spPr>
        <p:txBody>
          <a:bodyPr anchor="t" rtlCol="false" tIns="0" lIns="0" bIns="0" rIns="0">
            <a:spAutoFit/>
          </a:bodyPr>
          <a:lstStyle/>
          <a:p>
            <a:pPr algn="ctr">
              <a:lnSpc>
                <a:spcPts val="4200"/>
              </a:lnSpc>
            </a:pPr>
            <a:r>
              <a:rPr lang="en-US" sz="3000" b="true">
                <a:solidFill>
                  <a:srgbClr val="000000"/>
                </a:solidFill>
                <a:latin typeface="Glacial Indifference Bold"/>
                <a:ea typeface="Glacial Indifference Bold"/>
                <a:cs typeface="Glacial Indifference Bold"/>
                <a:sym typeface="Glacial Indifference Bold"/>
              </a:rPr>
              <a:t>Hasil B</a:t>
            </a:r>
          </a:p>
        </p:txBody>
      </p:sp>
      <p:sp>
        <p:nvSpPr>
          <p:cNvPr name="TextBox 34" id="34"/>
          <p:cNvSpPr txBox="true"/>
          <p:nvPr/>
        </p:nvSpPr>
        <p:spPr>
          <a:xfrm rot="0">
            <a:off x="4531036" y="2000536"/>
            <a:ext cx="1681786" cy="523875"/>
          </a:xfrm>
          <a:prstGeom prst="rect">
            <a:avLst/>
          </a:prstGeom>
        </p:spPr>
        <p:txBody>
          <a:bodyPr anchor="t" rtlCol="false" tIns="0" lIns="0" bIns="0" rIns="0">
            <a:spAutoFit/>
          </a:bodyPr>
          <a:lstStyle/>
          <a:p>
            <a:pPr algn="ctr">
              <a:lnSpc>
                <a:spcPts val="4200"/>
              </a:lnSpc>
            </a:pPr>
            <a:r>
              <a:rPr lang="en-US" sz="3000" b="true">
                <a:solidFill>
                  <a:srgbClr val="000000"/>
                </a:solidFill>
                <a:latin typeface="Glacial Indifference Bold"/>
                <a:ea typeface="Glacial Indifference Bold"/>
                <a:cs typeface="Glacial Indifference Bold"/>
                <a:sym typeface="Glacial Indifference Bold"/>
              </a:rPr>
              <a:t>Hasil C</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C2F6FF"/>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3695631" y="8016035"/>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10073435"/>
            <a:ext cx="18288000" cy="213565"/>
            <a:chOff x="0" y="0"/>
            <a:chExt cx="4816593" cy="56248"/>
          </a:xfrm>
        </p:grpSpPr>
        <p:sp>
          <p:nvSpPr>
            <p:cNvPr name="Freeform 7" id="7"/>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004AAD"/>
            </a:solidFill>
          </p:spPr>
        </p:sp>
        <p:sp>
          <p:nvSpPr>
            <p:cNvPr name="TextBox 8" id="8"/>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7600950" y="2334155"/>
            <a:ext cx="10687050" cy="5618690"/>
            <a:chOff x="0" y="0"/>
            <a:chExt cx="2814696" cy="1479820"/>
          </a:xfrm>
        </p:grpSpPr>
        <p:sp>
          <p:nvSpPr>
            <p:cNvPr name="Freeform 10" id="10"/>
            <p:cNvSpPr/>
            <p:nvPr/>
          </p:nvSpPr>
          <p:spPr>
            <a:xfrm flipH="false" flipV="false" rot="0">
              <a:off x="0" y="0"/>
              <a:ext cx="2814696" cy="1479820"/>
            </a:xfrm>
            <a:custGeom>
              <a:avLst/>
              <a:gdLst/>
              <a:ahLst/>
              <a:cxnLst/>
              <a:rect r="r" b="b" t="t" l="l"/>
              <a:pathLst>
                <a:path h="1479820" w="2814696">
                  <a:moveTo>
                    <a:pt x="0" y="0"/>
                  </a:moveTo>
                  <a:lnTo>
                    <a:pt x="2814696" y="0"/>
                  </a:lnTo>
                  <a:lnTo>
                    <a:pt x="2814696" y="1479820"/>
                  </a:lnTo>
                  <a:lnTo>
                    <a:pt x="0" y="1479820"/>
                  </a:lnTo>
                  <a:close/>
                </a:path>
              </a:pathLst>
            </a:custGeom>
            <a:solidFill>
              <a:srgbClr val="38B6FF"/>
            </a:solidFill>
          </p:spPr>
        </p:sp>
        <p:sp>
          <p:nvSpPr>
            <p:cNvPr name="TextBox 11" id="11"/>
            <p:cNvSpPr txBox="true"/>
            <p:nvPr/>
          </p:nvSpPr>
          <p:spPr>
            <a:xfrm>
              <a:off x="0" y="-38100"/>
              <a:ext cx="2814696" cy="151792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16450448" y="400298"/>
            <a:ext cx="3675104" cy="3675104"/>
          </a:xfrm>
          <a:custGeom>
            <a:avLst/>
            <a:gdLst/>
            <a:ahLst/>
            <a:cxnLst/>
            <a:rect r="r" b="b" t="t" l="l"/>
            <a:pathLst>
              <a:path h="3675104" w="3675104">
                <a:moveTo>
                  <a:pt x="0" y="0"/>
                </a:moveTo>
                <a:lnTo>
                  <a:pt x="3675104" y="0"/>
                </a:lnTo>
                <a:lnTo>
                  <a:pt x="3675104" y="3675104"/>
                </a:lnTo>
                <a:lnTo>
                  <a:pt x="0" y="36751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2484758" y="6805162"/>
            <a:ext cx="1210872" cy="1210872"/>
          </a:xfrm>
          <a:custGeom>
            <a:avLst/>
            <a:gdLst/>
            <a:ahLst/>
            <a:cxnLst/>
            <a:rect r="r" b="b" t="t" l="l"/>
            <a:pathLst>
              <a:path h="1210872" w="1210872">
                <a:moveTo>
                  <a:pt x="0" y="0"/>
                </a:moveTo>
                <a:lnTo>
                  <a:pt x="1210873" y="0"/>
                </a:lnTo>
                <a:lnTo>
                  <a:pt x="1210873" y="1210873"/>
                </a:lnTo>
                <a:lnTo>
                  <a:pt x="0" y="121087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02</a:t>
            </a:r>
          </a:p>
        </p:txBody>
      </p:sp>
      <p:sp>
        <p:nvSpPr>
          <p:cNvPr name="AutoShape 15" id="15"/>
          <p:cNvSpPr/>
          <p:nvPr/>
        </p:nvSpPr>
        <p:spPr>
          <a:xfrm>
            <a:off x="16564000" y="8877554"/>
            <a:ext cx="0" cy="761492"/>
          </a:xfrm>
          <a:prstGeom prst="line">
            <a:avLst/>
          </a:prstGeom>
          <a:ln cap="flat" w="95250">
            <a:solidFill>
              <a:srgbClr val="38B6FF"/>
            </a:solidFill>
            <a:prstDash val="solid"/>
            <a:headEnd type="none" len="sm" w="sm"/>
            <a:tailEnd type="none" len="sm" w="sm"/>
          </a:ln>
        </p:spPr>
      </p:sp>
      <p:sp>
        <p:nvSpPr>
          <p:cNvPr name="TextBox 16" id="16"/>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MANPRO</a:t>
            </a:r>
          </a:p>
        </p:txBody>
      </p:sp>
      <p:sp>
        <p:nvSpPr>
          <p:cNvPr name="TextBox 17" id="17"/>
          <p:cNvSpPr txBox="true"/>
          <p:nvPr/>
        </p:nvSpPr>
        <p:spPr>
          <a:xfrm rot="0">
            <a:off x="1497027" y="3028287"/>
            <a:ext cx="5583443" cy="2103755"/>
          </a:xfrm>
          <a:prstGeom prst="rect">
            <a:avLst/>
          </a:prstGeom>
        </p:spPr>
        <p:txBody>
          <a:bodyPr anchor="t" rtlCol="false" tIns="0" lIns="0" bIns="0" rIns="0">
            <a:spAutoFit/>
          </a:bodyPr>
          <a:lstStyle/>
          <a:p>
            <a:pPr algn="l">
              <a:lnSpc>
                <a:spcPts val="8259"/>
              </a:lnSpc>
            </a:pPr>
            <a:r>
              <a:rPr lang="en-US" sz="6999" b="true">
                <a:solidFill>
                  <a:srgbClr val="000000"/>
                </a:solidFill>
                <a:latin typeface="Glacial Indifference Bold"/>
                <a:ea typeface="Glacial Indifference Bold"/>
                <a:cs typeface="Glacial Indifference Bold"/>
                <a:sym typeface="Glacial Indifference Bold"/>
              </a:rPr>
              <a:t>Main Problem</a:t>
            </a:r>
          </a:p>
        </p:txBody>
      </p:sp>
      <p:sp>
        <p:nvSpPr>
          <p:cNvPr name="TextBox 18" id="18"/>
          <p:cNvSpPr txBox="true"/>
          <p:nvPr/>
        </p:nvSpPr>
        <p:spPr>
          <a:xfrm rot="0">
            <a:off x="8183588" y="2825750"/>
            <a:ext cx="9557729" cy="4940300"/>
          </a:xfrm>
          <a:prstGeom prst="rect">
            <a:avLst/>
          </a:prstGeom>
        </p:spPr>
        <p:txBody>
          <a:bodyPr anchor="t" rtlCol="false" tIns="0" lIns="0" bIns="0" rIns="0">
            <a:spAutoFit/>
          </a:bodyPr>
          <a:lstStyle/>
          <a:p>
            <a:pPr algn="just">
              <a:lnSpc>
                <a:spcPts val="4900"/>
              </a:lnSpc>
            </a:pPr>
            <a:r>
              <a:rPr lang="en-US" sz="3500">
                <a:solidFill>
                  <a:srgbClr val="000000"/>
                </a:solidFill>
                <a:latin typeface="Glacial Indifference"/>
                <a:ea typeface="Glacial Indifference"/>
                <a:cs typeface="Glacial Indifference"/>
                <a:sym typeface="Glacial Indifference"/>
              </a:rPr>
              <a:t>Kebutuhan akademik dan non-akademik mahasiswa masih tersebar di berbagai platform yang tidak terintegrasi, sehingga tidak efisien dan menyulitkan, terutama bagi mahasiswa baru. Hal ini menghambat adaptasi, menghabiskan waktu, dan melemahkan interaksi serta komunitas kampus.</a:t>
            </a:r>
          </a:p>
          <a:p>
            <a:pPr algn="just">
              <a:lnSpc>
                <a:spcPts val="4900"/>
              </a:lnSpc>
            </a:pPr>
          </a:p>
        </p:txBody>
      </p:sp>
      <p:sp>
        <p:nvSpPr>
          <p:cNvPr name="Freeform 19" id="19"/>
          <p:cNvSpPr/>
          <p:nvPr/>
        </p:nvSpPr>
        <p:spPr>
          <a:xfrm flipH="false" flipV="false" rot="0">
            <a:off x="383024" y="400298"/>
            <a:ext cx="2560039" cy="875747"/>
          </a:xfrm>
          <a:custGeom>
            <a:avLst/>
            <a:gdLst/>
            <a:ahLst/>
            <a:cxnLst/>
            <a:rect r="r" b="b" t="t" l="l"/>
            <a:pathLst>
              <a:path h="875747" w="2560039">
                <a:moveTo>
                  <a:pt x="0" y="0"/>
                </a:moveTo>
                <a:lnTo>
                  <a:pt x="2560039" y="0"/>
                </a:lnTo>
                <a:lnTo>
                  <a:pt x="2560039" y="875746"/>
                </a:lnTo>
                <a:lnTo>
                  <a:pt x="0" y="875746"/>
                </a:lnTo>
                <a:lnTo>
                  <a:pt x="0" y="0"/>
                </a:lnTo>
                <a:close/>
              </a:path>
            </a:pathLst>
          </a:custGeom>
          <a:blipFill>
            <a:blip r:embed="rId8"/>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5143500"/>
            <a:chOff x="0" y="0"/>
            <a:chExt cx="4816593" cy="1354667"/>
          </a:xfrm>
        </p:grpSpPr>
        <p:sp>
          <p:nvSpPr>
            <p:cNvPr name="Freeform 3" id="3"/>
            <p:cNvSpPr/>
            <p:nvPr/>
          </p:nvSpPr>
          <p:spPr>
            <a:xfrm flipH="false" flipV="false" rot="0">
              <a:off x="0" y="0"/>
              <a:ext cx="4816592" cy="1354667"/>
            </a:xfrm>
            <a:custGeom>
              <a:avLst/>
              <a:gdLst/>
              <a:ahLst/>
              <a:cxnLst/>
              <a:rect r="r" b="b" t="t" l="l"/>
              <a:pathLst>
                <a:path h="1354667" w="4816592">
                  <a:moveTo>
                    <a:pt x="0" y="0"/>
                  </a:moveTo>
                  <a:lnTo>
                    <a:pt x="4816592" y="0"/>
                  </a:lnTo>
                  <a:lnTo>
                    <a:pt x="4816592" y="1354667"/>
                  </a:lnTo>
                  <a:lnTo>
                    <a:pt x="0" y="1354667"/>
                  </a:lnTo>
                  <a:close/>
                </a:path>
              </a:pathLst>
            </a:custGeom>
            <a:solidFill>
              <a:srgbClr val="BFDDD2"/>
            </a:solidFill>
          </p:spPr>
        </p:sp>
        <p:sp>
          <p:nvSpPr>
            <p:cNvPr name="TextBox 4" id="4"/>
            <p:cNvSpPr txBox="true"/>
            <p:nvPr/>
          </p:nvSpPr>
          <p:spPr>
            <a:xfrm>
              <a:off x="0" y="-38100"/>
              <a:ext cx="4816593" cy="1392767"/>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793761" y="6435839"/>
            <a:ext cx="5644923" cy="5644923"/>
          </a:xfrm>
          <a:custGeom>
            <a:avLst/>
            <a:gdLst/>
            <a:ahLst/>
            <a:cxnLst/>
            <a:rect r="r" b="b" t="t" l="l"/>
            <a:pathLst>
              <a:path h="5644923" w="5644923">
                <a:moveTo>
                  <a:pt x="0" y="0"/>
                </a:moveTo>
                <a:lnTo>
                  <a:pt x="5644922" y="0"/>
                </a:lnTo>
                <a:lnTo>
                  <a:pt x="5644922" y="5644922"/>
                </a:lnTo>
                <a:lnTo>
                  <a:pt x="0" y="5644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0" y="10073435"/>
            <a:ext cx="18288000" cy="213565"/>
            <a:chOff x="0" y="0"/>
            <a:chExt cx="4816593" cy="56248"/>
          </a:xfrm>
        </p:grpSpPr>
        <p:sp>
          <p:nvSpPr>
            <p:cNvPr name="Freeform 7" id="7"/>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5DA295"/>
            </a:solidFill>
          </p:spPr>
        </p:sp>
        <p:sp>
          <p:nvSpPr>
            <p:cNvPr name="TextBox 8" id="8"/>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389196" y="598254"/>
            <a:ext cx="851704" cy="777374"/>
          </a:xfrm>
          <a:custGeom>
            <a:avLst/>
            <a:gdLst/>
            <a:ahLst/>
            <a:cxnLst/>
            <a:rect r="r" b="b" t="t" l="l"/>
            <a:pathLst>
              <a:path h="777374" w="851704">
                <a:moveTo>
                  <a:pt x="0" y="0"/>
                </a:moveTo>
                <a:lnTo>
                  <a:pt x="851705" y="0"/>
                </a:lnTo>
                <a:lnTo>
                  <a:pt x="851705" y="777374"/>
                </a:lnTo>
                <a:lnTo>
                  <a:pt x="0" y="77737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32097" y="758341"/>
            <a:ext cx="365904" cy="337962"/>
          </a:xfrm>
          <a:custGeom>
            <a:avLst/>
            <a:gdLst/>
            <a:ahLst/>
            <a:cxnLst/>
            <a:rect r="r" b="b" t="t" l="l"/>
            <a:pathLst>
              <a:path h="337962" w="365904">
                <a:moveTo>
                  <a:pt x="0" y="0"/>
                </a:moveTo>
                <a:lnTo>
                  <a:pt x="365903" y="0"/>
                </a:lnTo>
                <a:lnTo>
                  <a:pt x="365903" y="337962"/>
                </a:lnTo>
                <a:lnTo>
                  <a:pt x="0" y="33796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13</a:t>
            </a:r>
          </a:p>
        </p:txBody>
      </p:sp>
      <p:sp>
        <p:nvSpPr>
          <p:cNvPr name="AutoShape 12" id="12"/>
          <p:cNvSpPr/>
          <p:nvPr/>
        </p:nvSpPr>
        <p:spPr>
          <a:xfrm>
            <a:off x="16564000" y="8877554"/>
            <a:ext cx="0" cy="761492"/>
          </a:xfrm>
          <a:prstGeom prst="line">
            <a:avLst/>
          </a:prstGeom>
          <a:ln cap="flat" w="95250">
            <a:solidFill>
              <a:srgbClr val="5DA295"/>
            </a:solidFill>
            <a:prstDash val="solid"/>
            <a:headEnd type="none" len="sm" w="sm"/>
            <a:tailEnd type="none" len="sm" w="sm"/>
          </a:ln>
        </p:spPr>
      </p:sp>
      <p:grpSp>
        <p:nvGrpSpPr>
          <p:cNvPr name="Group 13" id="13"/>
          <p:cNvGrpSpPr/>
          <p:nvPr/>
        </p:nvGrpSpPr>
        <p:grpSpPr>
          <a:xfrm rot="0">
            <a:off x="2589302" y="2571750"/>
            <a:ext cx="3214911" cy="5803986"/>
            <a:chOff x="0" y="0"/>
            <a:chExt cx="4762500" cy="8597900"/>
          </a:xfrm>
        </p:grpSpPr>
        <p:sp>
          <p:nvSpPr>
            <p:cNvPr name="Freeform 14" id="14"/>
            <p:cNvSpPr/>
            <p:nvPr/>
          </p:nvSpPr>
          <p:spPr>
            <a:xfrm flipH="false" flipV="false" rot="0">
              <a:off x="0" y="0"/>
              <a:ext cx="4762500" cy="8597900"/>
            </a:xfrm>
            <a:custGeom>
              <a:avLst/>
              <a:gdLst/>
              <a:ahLst/>
              <a:cxnLst/>
              <a:rect r="r" b="b" t="t" l="l"/>
              <a:pathLst>
                <a:path h="8597900" w="4762500">
                  <a:moveTo>
                    <a:pt x="4762500" y="254000"/>
                  </a:moveTo>
                  <a:lnTo>
                    <a:pt x="4762500" y="8343900"/>
                  </a:lnTo>
                  <a:cubicBezTo>
                    <a:pt x="4762500" y="8484235"/>
                    <a:pt x="4648835" y="8597900"/>
                    <a:pt x="4508500" y="8597900"/>
                  </a:cubicBezTo>
                  <a:lnTo>
                    <a:pt x="254000" y="8597900"/>
                  </a:lnTo>
                  <a:cubicBezTo>
                    <a:pt x="113665" y="8597900"/>
                    <a:pt x="0" y="8484235"/>
                    <a:pt x="0" y="8343900"/>
                  </a:cubicBezTo>
                  <a:lnTo>
                    <a:pt x="0" y="254000"/>
                  </a:lnTo>
                  <a:cubicBezTo>
                    <a:pt x="0" y="113665"/>
                    <a:pt x="113665" y="0"/>
                    <a:pt x="254000" y="0"/>
                  </a:cubicBezTo>
                  <a:lnTo>
                    <a:pt x="4508500" y="0"/>
                  </a:lnTo>
                  <a:cubicBezTo>
                    <a:pt x="4648835" y="0"/>
                    <a:pt x="4762500" y="113665"/>
                    <a:pt x="4762500" y="254000"/>
                  </a:cubicBezTo>
                  <a:close/>
                </a:path>
              </a:pathLst>
            </a:custGeom>
            <a:blipFill>
              <a:blip r:embed="rId8"/>
              <a:stretch>
                <a:fillRect l="-85484" t="0" r="-85484" b="0"/>
              </a:stretch>
            </a:blipFill>
          </p:spPr>
        </p:sp>
      </p:grpSp>
      <p:grpSp>
        <p:nvGrpSpPr>
          <p:cNvPr name="Group 15" id="15"/>
          <p:cNvGrpSpPr/>
          <p:nvPr/>
        </p:nvGrpSpPr>
        <p:grpSpPr>
          <a:xfrm rot="0">
            <a:off x="12483787" y="2571750"/>
            <a:ext cx="3214911" cy="5803986"/>
            <a:chOff x="0" y="0"/>
            <a:chExt cx="4762500" cy="8597900"/>
          </a:xfrm>
        </p:grpSpPr>
        <p:sp>
          <p:nvSpPr>
            <p:cNvPr name="Freeform 16" id="16"/>
            <p:cNvSpPr/>
            <p:nvPr/>
          </p:nvSpPr>
          <p:spPr>
            <a:xfrm flipH="false" flipV="false" rot="0">
              <a:off x="0" y="0"/>
              <a:ext cx="4762500" cy="8597900"/>
            </a:xfrm>
            <a:custGeom>
              <a:avLst/>
              <a:gdLst/>
              <a:ahLst/>
              <a:cxnLst/>
              <a:rect r="r" b="b" t="t" l="l"/>
              <a:pathLst>
                <a:path h="8597900" w="4762500">
                  <a:moveTo>
                    <a:pt x="4762500" y="254000"/>
                  </a:moveTo>
                  <a:lnTo>
                    <a:pt x="4762500" y="8343900"/>
                  </a:lnTo>
                  <a:cubicBezTo>
                    <a:pt x="4762500" y="8484235"/>
                    <a:pt x="4648835" y="8597900"/>
                    <a:pt x="4508500" y="8597900"/>
                  </a:cubicBezTo>
                  <a:lnTo>
                    <a:pt x="254000" y="8597900"/>
                  </a:lnTo>
                  <a:cubicBezTo>
                    <a:pt x="113665" y="8597900"/>
                    <a:pt x="0" y="8484235"/>
                    <a:pt x="0" y="8343900"/>
                  </a:cubicBezTo>
                  <a:lnTo>
                    <a:pt x="0" y="254000"/>
                  </a:lnTo>
                  <a:cubicBezTo>
                    <a:pt x="0" y="113665"/>
                    <a:pt x="113665" y="0"/>
                    <a:pt x="254000" y="0"/>
                  </a:cubicBezTo>
                  <a:lnTo>
                    <a:pt x="4508500" y="0"/>
                  </a:lnTo>
                  <a:cubicBezTo>
                    <a:pt x="4648835" y="0"/>
                    <a:pt x="4762500" y="113665"/>
                    <a:pt x="4762500" y="254000"/>
                  </a:cubicBezTo>
                  <a:close/>
                </a:path>
              </a:pathLst>
            </a:custGeom>
            <a:blipFill>
              <a:blip r:embed="rId9"/>
              <a:stretch>
                <a:fillRect l="-18368" t="0" r="-1911" b="0"/>
              </a:stretch>
            </a:blipFill>
          </p:spPr>
        </p:sp>
      </p:grpSp>
      <p:grpSp>
        <p:nvGrpSpPr>
          <p:cNvPr name="Group 17" id="17"/>
          <p:cNvGrpSpPr/>
          <p:nvPr/>
        </p:nvGrpSpPr>
        <p:grpSpPr>
          <a:xfrm rot="0">
            <a:off x="6004081" y="5874258"/>
            <a:ext cx="6253695" cy="2501478"/>
            <a:chOff x="0" y="0"/>
            <a:chExt cx="6350000" cy="2540000"/>
          </a:xfrm>
        </p:grpSpPr>
        <p:sp>
          <p:nvSpPr>
            <p:cNvPr name="Freeform 18" id="18"/>
            <p:cNvSpPr/>
            <p:nvPr/>
          </p:nvSpPr>
          <p:spPr>
            <a:xfrm flipH="false" flipV="false" rot="0">
              <a:off x="0" y="0"/>
              <a:ext cx="6350000" cy="2540000"/>
            </a:xfrm>
            <a:custGeom>
              <a:avLst/>
              <a:gdLst/>
              <a:ahLst/>
              <a:cxnLst/>
              <a:rect r="r" b="b" t="t" l="l"/>
              <a:pathLst>
                <a:path h="2540000" w="6350000">
                  <a:moveTo>
                    <a:pt x="0" y="2159000"/>
                  </a:moveTo>
                  <a:lnTo>
                    <a:pt x="0" y="381000"/>
                  </a:lnTo>
                  <a:cubicBezTo>
                    <a:pt x="0" y="170180"/>
                    <a:pt x="170180" y="0"/>
                    <a:pt x="381000" y="0"/>
                  </a:cubicBezTo>
                  <a:lnTo>
                    <a:pt x="5969000" y="0"/>
                  </a:lnTo>
                  <a:cubicBezTo>
                    <a:pt x="6179820" y="0"/>
                    <a:pt x="6350000" y="170180"/>
                    <a:pt x="6350000" y="381000"/>
                  </a:cubicBezTo>
                  <a:lnTo>
                    <a:pt x="6350000" y="2159000"/>
                  </a:lnTo>
                  <a:cubicBezTo>
                    <a:pt x="6350000" y="2369820"/>
                    <a:pt x="6179820" y="2540000"/>
                    <a:pt x="5969000" y="2540000"/>
                  </a:cubicBezTo>
                  <a:lnTo>
                    <a:pt x="381000" y="2540000"/>
                  </a:lnTo>
                  <a:cubicBezTo>
                    <a:pt x="170180" y="2540000"/>
                    <a:pt x="0" y="2369820"/>
                    <a:pt x="0" y="2159000"/>
                  </a:cubicBezTo>
                  <a:close/>
                </a:path>
              </a:pathLst>
            </a:custGeom>
            <a:blipFill>
              <a:blip r:embed="rId10"/>
              <a:stretch>
                <a:fillRect l="0" t="-33437" r="0" b="-33437"/>
              </a:stretch>
            </a:blipFill>
          </p:spPr>
        </p:sp>
      </p:grpSp>
      <p:grpSp>
        <p:nvGrpSpPr>
          <p:cNvPr name="Group 19" id="19"/>
          <p:cNvGrpSpPr/>
          <p:nvPr/>
        </p:nvGrpSpPr>
        <p:grpSpPr>
          <a:xfrm rot="0">
            <a:off x="6065796" y="2579012"/>
            <a:ext cx="2983184" cy="2983184"/>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1"/>
              <a:stretch>
                <a:fillRect l="-24906" t="0" r="-24906" b="0"/>
              </a:stretch>
            </a:blipFill>
          </p:spPr>
        </p:sp>
      </p:grpSp>
      <p:grpSp>
        <p:nvGrpSpPr>
          <p:cNvPr name="Group 21" id="21"/>
          <p:cNvGrpSpPr/>
          <p:nvPr/>
        </p:nvGrpSpPr>
        <p:grpSpPr>
          <a:xfrm rot="0">
            <a:off x="9239020" y="2579012"/>
            <a:ext cx="2983184" cy="2983184"/>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12"/>
              <a:stretch>
                <a:fillRect l="-18225" t="0" r="-31868" b="0"/>
              </a:stretch>
            </a:blipFill>
          </p:spPr>
        </p:sp>
      </p:grpSp>
      <p:sp>
        <p:nvSpPr>
          <p:cNvPr name="Freeform 23" id="23"/>
          <p:cNvSpPr/>
          <p:nvPr/>
        </p:nvSpPr>
        <p:spPr>
          <a:xfrm flipH="false" flipV="false" rot="0">
            <a:off x="14553697" y="-2162787"/>
            <a:ext cx="3734303" cy="3936024"/>
          </a:xfrm>
          <a:custGeom>
            <a:avLst/>
            <a:gdLst/>
            <a:ahLst/>
            <a:cxnLst/>
            <a:rect r="r" b="b" t="t" l="l"/>
            <a:pathLst>
              <a:path h="3936024" w="3734303">
                <a:moveTo>
                  <a:pt x="0" y="0"/>
                </a:moveTo>
                <a:lnTo>
                  <a:pt x="3734303" y="0"/>
                </a:lnTo>
                <a:lnTo>
                  <a:pt x="3734303" y="3936024"/>
                </a:lnTo>
                <a:lnTo>
                  <a:pt x="0" y="393602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4" id="24"/>
          <p:cNvSpPr/>
          <p:nvPr/>
        </p:nvSpPr>
        <p:spPr>
          <a:xfrm flipH="false" flipV="false" rot="0">
            <a:off x="16293048" y="1377223"/>
            <a:ext cx="966252" cy="966252"/>
          </a:xfrm>
          <a:custGeom>
            <a:avLst/>
            <a:gdLst/>
            <a:ahLst/>
            <a:cxnLst/>
            <a:rect r="r" b="b" t="t" l="l"/>
            <a:pathLst>
              <a:path h="966252" w="966252">
                <a:moveTo>
                  <a:pt x="0" y="0"/>
                </a:moveTo>
                <a:lnTo>
                  <a:pt x="966252" y="0"/>
                </a:lnTo>
                <a:lnTo>
                  <a:pt x="966252" y="966251"/>
                </a:lnTo>
                <a:lnTo>
                  <a:pt x="0" y="96625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5" id="25"/>
          <p:cNvSpPr/>
          <p:nvPr/>
        </p:nvSpPr>
        <p:spPr>
          <a:xfrm flipH="false" flipV="false" rot="0">
            <a:off x="17031024" y="2343474"/>
            <a:ext cx="456551" cy="456551"/>
          </a:xfrm>
          <a:custGeom>
            <a:avLst/>
            <a:gdLst/>
            <a:ahLst/>
            <a:cxnLst/>
            <a:rect r="r" b="b" t="t" l="l"/>
            <a:pathLst>
              <a:path h="456551" w="456551">
                <a:moveTo>
                  <a:pt x="0" y="0"/>
                </a:moveTo>
                <a:lnTo>
                  <a:pt x="456552" y="0"/>
                </a:lnTo>
                <a:lnTo>
                  <a:pt x="456552" y="456552"/>
                </a:lnTo>
                <a:lnTo>
                  <a:pt x="0" y="456552"/>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26" id="26"/>
          <p:cNvSpPr txBox="true"/>
          <p:nvPr/>
        </p:nvSpPr>
        <p:spPr>
          <a:xfrm rot="0">
            <a:off x="5041246" y="1155700"/>
            <a:ext cx="8205508" cy="1111250"/>
          </a:xfrm>
          <a:prstGeom prst="rect">
            <a:avLst/>
          </a:prstGeom>
        </p:spPr>
        <p:txBody>
          <a:bodyPr anchor="t" rtlCol="false" tIns="0" lIns="0" bIns="0" rIns="0">
            <a:spAutoFit/>
          </a:bodyPr>
          <a:lstStyle/>
          <a:p>
            <a:pPr algn="ctr">
              <a:lnSpc>
                <a:spcPts val="9099"/>
              </a:lnSpc>
            </a:pPr>
            <a:r>
              <a:rPr lang="en-US" sz="6499" b="true">
                <a:solidFill>
                  <a:srgbClr val="000000"/>
                </a:solidFill>
                <a:latin typeface="Glacial Indifference Bold"/>
                <a:ea typeface="Glacial Indifference Bold"/>
                <a:cs typeface="Glacial Indifference Bold"/>
                <a:sym typeface="Glacial Indifference Bold"/>
              </a:rPr>
              <a:t>Galeri Penelitian</a:t>
            </a:r>
          </a:p>
        </p:txBody>
      </p:sp>
      <p:sp>
        <p:nvSpPr>
          <p:cNvPr name="TextBox 27" id="27"/>
          <p:cNvSpPr txBox="true"/>
          <p:nvPr/>
        </p:nvSpPr>
        <p:spPr>
          <a:xfrm rot="0">
            <a:off x="1445845" y="567841"/>
            <a:ext cx="2770259" cy="838200"/>
          </a:xfrm>
          <a:prstGeom prst="rect">
            <a:avLst/>
          </a:prstGeom>
        </p:spPr>
        <p:txBody>
          <a:bodyPr anchor="t" rtlCol="false" tIns="0" lIns="0" bIns="0" rIns="0">
            <a:spAutoFit/>
          </a:bodyPr>
          <a:lstStyle/>
          <a:p>
            <a:pPr algn="l">
              <a:lnSpc>
                <a:spcPts val="3360"/>
              </a:lnSpc>
            </a:pPr>
            <a:r>
              <a:rPr lang="en-US" sz="2800" spc="140">
                <a:solidFill>
                  <a:srgbClr val="000000"/>
                </a:solidFill>
                <a:latin typeface="Glacial Indifference"/>
                <a:ea typeface="Glacial Indifference"/>
                <a:cs typeface="Glacial Indifference"/>
                <a:sym typeface="Glacial Indifference"/>
              </a:rPr>
              <a:t>UNIVERSITAS</a:t>
            </a:r>
          </a:p>
          <a:p>
            <a:pPr algn="l">
              <a:lnSpc>
                <a:spcPts val="3360"/>
              </a:lnSpc>
            </a:pPr>
            <a:r>
              <a:rPr lang="en-US" sz="2800" spc="140">
                <a:solidFill>
                  <a:srgbClr val="000000"/>
                </a:solidFill>
                <a:latin typeface="Glacial Indifference"/>
                <a:ea typeface="Glacial Indifference"/>
                <a:cs typeface="Glacial Indifference"/>
                <a:sym typeface="Glacial Indifference"/>
              </a:rPr>
              <a:t>TIMMERMAN</a:t>
            </a:r>
          </a:p>
        </p:txBody>
      </p:sp>
      <p:sp>
        <p:nvSpPr>
          <p:cNvPr name="TextBox 28" id="28"/>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SEMINAR PROPOSAL</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8B6FF"/>
        </a:solidFill>
      </p:bgPr>
    </p:bg>
    <p:spTree>
      <p:nvGrpSpPr>
        <p:cNvPr id="1" name=""/>
        <p:cNvGrpSpPr/>
        <p:nvPr/>
      </p:nvGrpSpPr>
      <p:grpSpPr>
        <a:xfrm>
          <a:off x="0" y="0"/>
          <a:ext cx="0" cy="0"/>
          <a:chOff x="0" y="0"/>
          <a:chExt cx="0" cy="0"/>
        </a:xfrm>
      </p:grpSpPr>
      <p:grpSp>
        <p:nvGrpSpPr>
          <p:cNvPr name="Group 2" id="2"/>
          <p:cNvGrpSpPr/>
          <p:nvPr/>
        </p:nvGrpSpPr>
        <p:grpSpPr>
          <a:xfrm rot="0">
            <a:off x="0" y="10073435"/>
            <a:ext cx="18288000" cy="213565"/>
            <a:chOff x="0" y="0"/>
            <a:chExt cx="4816593" cy="56248"/>
          </a:xfrm>
        </p:grpSpPr>
        <p:sp>
          <p:nvSpPr>
            <p:cNvPr name="Freeform 3" id="3"/>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E4E4E4"/>
            </a:solidFill>
          </p:spPr>
        </p:sp>
        <p:sp>
          <p:nvSpPr>
            <p:cNvPr name="TextBox 4" id="4"/>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0081CC"/>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FFFFFF"/>
                </a:solidFill>
                <a:latin typeface="Glacial Indifference Bold"/>
                <a:ea typeface="Glacial Indifference Bold"/>
                <a:cs typeface="Glacial Indifference Bold"/>
                <a:sym typeface="Glacial Indifference Bold"/>
              </a:rPr>
              <a:t>05</a:t>
            </a:r>
          </a:p>
        </p:txBody>
      </p:sp>
      <p:sp>
        <p:nvSpPr>
          <p:cNvPr name="AutoShape 9" id="9"/>
          <p:cNvSpPr/>
          <p:nvPr/>
        </p:nvSpPr>
        <p:spPr>
          <a:xfrm>
            <a:off x="16564000" y="8877554"/>
            <a:ext cx="0" cy="761492"/>
          </a:xfrm>
          <a:prstGeom prst="line">
            <a:avLst/>
          </a:prstGeom>
          <a:ln cap="flat" w="95250">
            <a:solidFill>
              <a:srgbClr val="0081CC"/>
            </a:solidFill>
            <a:prstDash val="solid"/>
            <a:headEnd type="none" len="sm" w="sm"/>
            <a:tailEnd type="none" len="sm" w="sm"/>
          </a:ln>
        </p:spPr>
      </p:sp>
      <p:sp>
        <p:nvSpPr>
          <p:cNvPr name="Freeform 10" id="10"/>
          <p:cNvSpPr/>
          <p:nvPr/>
        </p:nvSpPr>
        <p:spPr>
          <a:xfrm flipH="false" flipV="false" rot="0">
            <a:off x="16315549" y="677272"/>
            <a:ext cx="1452071" cy="1457537"/>
          </a:xfrm>
          <a:custGeom>
            <a:avLst/>
            <a:gdLst/>
            <a:ahLst/>
            <a:cxnLst/>
            <a:rect r="r" b="b" t="t" l="l"/>
            <a:pathLst>
              <a:path h="1457537" w="1452071">
                <a:moveTo>
                  <a:pt x="0" y="0"/>
                </a:moveTo>
                <a:lnTo>
                  <a:pt x="1452072" y="0"/>
                </a:lnTo>
                <a:lnTo>
                  <a:pt x="1452072" y="1457537"/>
                </a:lnTo>
                <a:lnTo>
                  <a:pt x="0" y="14575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5555294" y="2275495"/>
            <a:ext cx="713130" cy="713130"/>
          </a:xfrm>
          <a:custGeom>
            <a:avLst/>
            <a:gdLst/>
            <a:ahLst/>
            <a:cxnLst/>
            <a:rect r="r" b="b" t="t" l="l"/>
            <a:pathLst>
              <a:path h="713130" w="713130">
                <a:moveTo>
                  <a:pt x="0" y="0"/>
                </a:moveTo>
                <a:lnTo>
                  <a:pt x="713131" y="0"/>
                </a:lnTo>
                <a:lnTo>
                  <a:pt x="713131" y="713130"/>
                </a:lnTo>
                <a:lnTo>
                  <a:pt x="0" y="7131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546230" y="6885480"/>
            <a:ext cx="3984149" cy="3984149"/>
          </a:xfrm>
          <a:custGeom>
            <a:avLst/>
            <a:gdLst/>
            <a:ahLst/>
            <a:cxnLst/>
            <a:rect r="r" b="b" t="t" l="l"/>
            <a:pathLst>
              <a:path h="3984149" w="3984149">
                <a:moveTo>
                  <a:pt x="0" y="0"/>
                </a:moveTo>
                <a:lnTo>
                  <a:pt x="3984149" y="0"/>
                </a:lnTo>
                <a:lnTo>
                  <a:pt x="3984149" y="3984148"/>
                </a:lnTo>
                <a:lnTo>
                  <a:pt x="0" y="39841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2986928" y="7590541"/>
            <a:ext cx="1909190" cy="1546444"/>
          </a:xfrm>
          <a:custGeom>
            <a:avLst/>
            <a:gdLst/>
            <a:ahLst/>
            <a:cxnLst/>
            <a:rect r="r" b="b" t="t" l="l"/>
            <a:pathLst>
              <a:path h="1546444" w="1909190">
                <a:moveTo>
                  <a:pt x="0" y="0"/>
                </a:moveTo>
                <a:lnTo>
                  <a:pt x="1909190" y="0"/>
                </a:lnTo>
                <a:lnTo>
                  <a:pt x="1909190" y="1546444"/>
                </a:lnTo>
                <a:lnTo>
                  <a:pt x="0" y="15464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4" id="14"/>
          <p:cNvSpPr txBox="true"/>
          <p:nvPr/>
        </p:nvSpPr>
        <p:spPr>
          <a:xfrm rot="0">
            <a:off x="3437919" y="1625116"/>
            <a:ext cx="10478634" cy="1193800"/>
          </a:xfrm>
          <a:prstGeom prst="rect">
            <a:avLst/>
          </a:prstGeom>
        </p:spPr>
        <p:txBody>
          <a:bodyPr anchor="t" rtlCol="false" tIns="0" lIns="0" bIns="0" rIns="0">
            <a:spAutoFit/>
          </a:bodyPr>
          <a:lstStyle/>
          <a:p>
            <a:pPr algn="ctr">
              <a:lnSpc>
                <a:spcPts val="9799"/>
              </a:lnSpc>
            </a:pPr>
            <a:r>
              <a:rPr lang="en-US" sz="6999" b="true">
                <a:solidFill>
                  <a:srgbClr val="FFFFFF"/>
                </a:solidFill>
                <a:latin typeface="Glacial Indifference Bold"/>
                <a:ea typeface="Glacial Indifference Bold"/>
                <a:cs typeface="Glacial Indifference Bold"/>
                <a:sym typeface="Glacial Indifference Bold"/>
              </a:rPr>
              <a:t>Penjelasan Singkat</a:t>
            </a:r>
          </a:p>
        </p:txBody>
      </p:sp>
      <p:sp>
        <p:nvSpPr>
          <p:cNvPr name="TextBox 15" id="15"/>
          <p:cNvSpPr txBox="true"/>
          <p:nvPr/>
        </p:nvSpPr>
        <p:spPr>
          <a:xfrm rot="0">
            <a:off x="2464558" y="3634691"/>
            <a:ext cx="12822589" cy="3692525"/>
          </a:xfrm>
          <a:prstGeom prst="rect">
            <a:avLst/>
          </a:prstGeom>
        </p:spPr>
        <p:txBody>
          <a:bodyPr anchor="t" rtlCol="false" tIns="0" lIns="0" bIns="0" rIns="0">
            <a:spAutoFit/>
          </a:bodyPr>
          <a:lstStyle/>
          <a:p>
            <a:pPr algn="ctr">
              <a:lnSpc>
                <a:spcPts val="4899"/>
              </a:lnSpc>
            </a:pPr>
            <a:r>
              <a:rPr lang="en-US" sz="3499">
                <a:solidFill>
                  <a:srgbClr val="FFFFFF"/>
                </a:solidFill>
                <a:latin typeface="Glacial Indifference"/>
                <a:ea typeface="Glacial Indifference"/>
                <a:cs typeface="Glacial Indifference"/>
                <a:sym typeface="Glacial Indifference"/>
              </a:rPr>
              <a:t>UniConnect adalah platform terintegrasi yang mempermudah kehidupan kampus dengan menggabungkan berbagi catatan, jual beli barang bekas, dan jasa pindahan dalam satu aplikasi. UniConnect membantu mahasiswa lebih efisien, mudah beradaptasi, dan memperkuat komunitas kampus, sekaligus membuka peluang pendapatan berkelanjutan.</a:t>
            </a:r>
          </a:p>
        </p:txBody>
      </p:sp>
      <p:sp>
        <p:nvSpPr>
          <p:cNvPr name="TextBox 16" id="16"/>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FFFFFF"/>
                </a:solidFill>
                <a:latin typeface="Glacial Indifference Bold"/>
                <a:ea typeface="Glacial Indifference Bold"/>
                <a:cs typeface="Glacial Indifference Bold"/>
                <a:sym typeface="Glacial Indifference Bold"/>
              </a:rPr>
              <a:t>MANPRO</a:t>
            </a:r>
          </a:p>
        </p:txBody>
      </p:sp>
      <p:sp>
        <p:nvSpPr>
          <p:cNvPr name="Freeform 17" id="17"/>
          <p:cNvSpPr/>
          <p:nvPr/>
        </p:nvSpPr>
        <p:spPr>
          <a:xfrm flipH="false" flipV="false" rot="0">
            <a:off x="383024" y="400298"/>
            <a:ext cx="2560039" cy="875747"/>
          </a:xfrm>
          <a:custGeom>
            <a:avLst/>
            <a:gdLst/>
            <a:ahLst/>
            <a:cxnLst/>
            <a:rect r="r" b="b" t="t" l="l"/>
            <a:pathLst>
              <a:path h="875747" w="2560039">
                <a:moveTo>
                  <a:pt x="0" y="0"/>
                </a:moveTo>
                <a:lnTo>
                  <a:pt x="2560039" y="0"/>
                </a:lnTo>
                <a:lnTo>
                  <a:pt x="2560039" y="875746"/>
                </a:lnTo>
                <a:lnTo>
                  <a:pt x="0" y="875746"/>
                </a:lnTo>
                <a:lnTo>
                  <a:pt x="0" y="0"/>
                </a:lnTo>
                <a:close/>
              </a:path>
            </a:pathLst>
          </a:custGeom>
          <a:blipFill>
            <a:blip r:embed="rId10"/>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421953"/>
            <a:ext cx="18288000" cy="4865047"/>
            <a:chOff x="0" y="0"/>
            <a:chExt cx="4816593" cy="1281329"/>
          </a:xfrm>
        </p:grpSpPr>
        <p:sp>
          <p:nvSpPr>
            <p:cNvPr name="Freeform 3" id="3"/>
            <p:cNvSpPr/>
            <p:nvPr/>
          </p:nvSpPr>
          <p:spPr>
            <a:xfrm flipH="false" flipV="false" rot="0">
              <a:off x="0" y="0"/>
              <a:ext cx="4816592" cy="1281329"/>
            </a:xfrm>
            <a:custGeom>
              <a:avLst/>
              <a:gdLst/>
              <a:ahLst/>
              <a:cxnLst/>
              <a:rect r="r" b="b" t="t" l="l"/>
              <a:pathLst>
                <a:path h="1281329" w="4816592">
                  <a:moveTo>
                    <a:pt x="0" y="0"/>
                  </a:moveTo>
                  <a:lnTo>
                    <a:pt x="4816592" y="0"/>
                  </a:lnTo>
                  <a:lnTo>
                    <a:pt x="4816592" y="1281329"/>
                  </a:lnTo>
                  <a:lnTo>
                    <a:pt x="0" y="1281329"/>
                  </a:lnTo>
                  <a:close/>
                </a:path>
              </a:pathLst>
            </a:custGeom>
            <a:solidFill>
              <a:srgbClr val="38B6FF"/>
            </a:solidFill>
          </p:spPr>
        </p:sp>
        <p:sp>
          <p:nvSpPr>
            <p:cNvPr name="TextBox 4" id="4"/>
            <p:cNvSpPr txBox="true"/>
            <p:nvPr/>
          </p:nvSpPr>
          <p:spPr>
            <a:xfrm>
              <a:off x="0" y="-38100"/>
              <a:ext cx="4816593" cy="131942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0"/>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C2E9FF"/>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04</a:t>
            </a:r>
          </a:p>
        </p:txBody>
      </p:sp>
      <p:sp>
        <p:nvSpPr>
          <p:cNvPr name="AutoShape 9" id="9"/>
          <p:cNvSpPr/>
          <p:nvPr/>
        </p:nvSpPr>
        <p:spPr>
          <a:xfrm>
            <a:off x="16564000" y="8877554"/>
            <a:ext cx="0" cy="761492"/>
          </a:xfrm>
          <a:prstGeom prst="line">
            <a:avLst/>
          </a:prstGeom>
          <a:ln cap="flat" w="95250">
            <a:solidFill>
              <a:srgbClr val="004AAD"/>
            </a:solidFill>
            <a:prstDash val="solid"/>
            <a:headEnd type="none" len="sm" w="sm"/>
            <a:tailEnd type="none" len="sm" w="sm"/>
          </a:ln>
        </p:spPr>
      </p:sp>
      <p:grpSp>
        <p:nvGrpSpPr>
          <p:cNvPr name="Group 10" id="10"/>
          <p:cNvGrpSpPr/>
          <p:nvPr/>
        </p:nvGrpSpPr>
        <p:grpSpPr>
          <a:xfrm rot="0">
            <a:off x="6609650" y="2924809"/>
            <a:ext cx="5068699" cy="5514595"/>
            <a:chOff x="0" y="0"/>
            <a:chExt cx="1334966" cy="1452404"/>
          </a:xfrm>
        </p:grpSpPr>
        <p:sp>
          <p:nvSpPr>
            <p:cNvPr name="Freeform 11" id="11"/>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D9D9D9"/>
            </a:solidFill>
          </p:spPr>
        </p:sp>
        <p:sp>
          <p:nvSpPr>
            <p:cNvPr name="TextBox 12" id="12"/>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540951" y="2924809"/>
            <a:ext cx="5068699" cy="5514595"/>
            <a:chOff x="0" y="0"/>
            <a:chExt cx="1334966" cy="1452404"/>
          </a:xfrm>
        </p:grpSpPr>
        <p:sp>
          <p:nvSpPr>
            <p:cNvPr name="Freeform 14" id="14"/>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C2E9FF"/>
            </a:solidFill>
          </p:spPr>
        </p:sp>
        <p:sp>
          <p:nvSpPr>
            <p:cNvPr name="TextBox 15" id="15"/>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grpSp>
        <p:nvGrpSpPr>
          <p:cNvPr name="Group 16" id="16"/>
          <p:cNvGrpSpPr/>
          <p:nvPr/>
        </p:nvGrpSpPr>
        <p:grpSpPr>
          <a:xfrm rot="0">
            <a:off x="11678350" y="2924809"/>
            <a:ext cx="5068699" cy="5514595"/>
            <a:chOff x="0" y="0"/>
            <a:chExt cx="1334966" cy="1452404"/>
          </a:xfrm>
        </p:grpSpPr>
        <p:sp>
          <p:nvSpPr>
            <p:cNvPr name="Freeform 17" id="17"/>
            <p:cNvSpPr/>
            <p:nvPr/>
          </p:nvSpPr>
          <p:spPr>
            <a:xfrm flipH="false" flipV="false" rot="0">
              <a:off x="0" y="0"/>
              <a:ext cx="1334966" cy="1452404"/>
            </a:xfrm>
            <a:custGeom>
              <a:avLst/>
              <a:gdLst/>
              <a:ahLst/>
              <a:cxnLst/>
              <a:rect r="r" b="b" t="t" l="l"/>
              <a:pathLst>
                <a:path h="1452404" w="1334966">
                  <a:moveTo>
                    <a:pt x="0" y="0"/>
                  </a:moveTo>
                  <a:lnTo>
                    <a:pt x="1334966" y="0"/>
                  </a:lnTo>
                  <a:lnTo>
                    <a:pt x="1334966" y="1452404"/>
                  </a:lnTo>
                  <a:lnTo>
                    <a:pt x="0" y="1452404"/>
                  </a:lnTo>
                  <a:close/>
                </a:path>
              </a:pathLst>
            </a:custGeom>
            <a:solidFill>
              <a:srgbClr val="C2E9FF"/>
            </a:solidFill>
          </p:spPr>
        </p:sp>
        <p:sp>
          <p:nvSpPr>
            <p:cNvPr name="TextBox 18" id="18"/>
            <p:cNvSpPr txBox="true"/>
            <p:nvPr/>
          </p:nvSpPr>
          <p:spPr>
            <a:xfrm>
              <a:off x="0" y="-38100"/>
              <a:ext cx="1334966" cy="1490504"/>
            </a:xfrm>
            <a:prstGeom prst="rect">
              <a:avLst/>
            </a:prstGeom>
          </p:spPr>
          <p:txBody>
            <a:bodyPr anchor="ctr" rtlCol="false" tIns="50800" lIns="50800" bIns="50800" rIns="50800"/>
            <a:lstStyle/>
            <a:p>
              <a:pPr algn="ctr">
                <a:lnSpc>
                  <a:spcPts val="2659"/>
                </a:lnSpc>
              </a:pPr>
            </a:p>
          </p:txBody>
        </p:sp>
      </p:grpSp>
      <p:sp>
        <p:nvSpPr>
          <p:cNvPr name="Freeform 19" id="19"/>
          <p:cNvSpPr/>
          <p:nvPr/>
        </p:nvSpPr>
        <p:spPr>
          <a:xfrm flipH="false" flipV="false" rot="0">
            <a:off x="632097" y="8513811"/>
            <a:ext cx="908854" cy="908854"/>
          </a:xfrm>
          <a:custGeom>
            <a:avLst/>
            <a:gdLst/>
            <a:ahLst/>
            <a:cxnLst/>
            <a:rect r="r" b="b" t="t" l="l"/>
            <a:pathLst>
              <a:path h="908854" w="908854">
                <a:moveTo>
                  <a:pt x="0" y="0"/>
                </a:moveTo>
                <a:lnTo>
                  <a:pt x="908854" y="0"/>
                </a:lnTo>
                <a:lnTo>
                  <a:pt x="908854" y="908855"/>
                </a:lnTo>
                <a:lnTo>
                  <a:pt x="0" y="9088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5689422" y="598254"/>
            <a:ext cx="3659497" cy="3659497"/>
          </a:xfrm>
          <a:custGeom>
            <a:avLst/>
            <a:gdLst/>
            <a:ahLst/>
            <a:cxnLst/>
            <a:rect r="r" b="b" t="t" l="l"/>
            <a:pathLst>
              <a:path h="3659497" w="3659497">
                <a:moveTo>
                  <a:pt x="0" y="0"/>
                </a:moveTo>
                <a:lnTo>
                  <a:pt x="3659496" y="0"/>
                </a:lnTo>
                <a:lnTo>
                  <a:pt x="3659496" y="3659497"/>
                </a:lnTo>
                <a:lnTo>
                  <a:pt x="0" y="36594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false" flipV="false" rot="0">
            <a:off x="1540951" y="9422666"/>
            <a:ext cx="2906260" cy="1659483"/>
          </a:xfrm>
          <a:custGeom>
            <a:avLst/>
            <a:gdLst/>
            <a:ahLst/>
            <a:cxnLst/>
            <a:rect r="r" b="b" t="t" l="l"/>
            <a:pathLst>
              <a:path h="1659483" w="2906260">
                <a:moveTo>
                  <a:pt x="0" y="0"/>
                </a:moveTo>
                <a:lnTo>
                  <a:pt x="2906260" y="0"/>
                </a:lnTo>
                <a:lnTo>
                  <a:pt x="2906260" y="1659482"/>
                </a:lnTo>
                <a:lnTo>
                  <a:pt x="0" y="1659482"/>
                </a:lnTo>
                <a:lnTo>
                  <a:pt x="0" y="0"/>
                </a:lnTo>
                <a:close/>
              </a:path>
            </a:pathLst>
          </a:custGeom>
          <a:blipFill>
            <a:blip r:embed="rId6">
              <a:extLst>
                <a:ext uri="{96DAC541-7B7A-43D3-8B79-37D633B846F1}">
                  <asvg:svgBlip xmlns:asvg="http://schemas.microsoft.com/office/drawing/2016/SVG/main" r:embed="rId7"/>
                </a:ext>
              </a:extLst>
            </a:blip>
            <a:stretch>
              <a:fillRect l="0" t="0" r="0" b="-84590"/>
            </a:stretch>
          </a:blipFill>
        </p:spPr>
      </p:sp>
      <p:sp>
        <p:nvSpPr>
          <p:cNvPr name="TextBox 22" id="22"/>
          <p:cNvSpPr txBox="true"/>
          <p:nvPr/>
        </p:nvSpPr>
        <p:spPr>
          <a:xfrm rot="0">
            <a:off x="7120339" y="4667072"/>
            <a:ext cx="4047323" cy="2785745"/>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a:ea typeface="Glacial Indifference"/>
                <a:cs typeface="Glacial Indifference"/>
                <a:sym typeface="Glacial Indifference"/>
              </a:rPr>
              <a:t>Aplikasi UniConnect sebagai platform terintegrasi layanan akademik dan non-akademik.</a:t>
            </a:r>
          </a:p>
        </p:txBody>
      </p:sp>
      <p:sp>
        <p:nvSpPr>
          <p:cNvPr name="TextBox 23" id="23"/>
          <p:cNvSpPr txBox="true"/>
          <p:nvPr/>
        </p:nvSpPr>
        <p:spPr>
          <a:xfrm rot="0">
            <a:off x="4718528" y="1490623"/>
            <a:ext cx="8850944" cy="1193800"/>
          </a:xfrm>
          <a:prstGeom prst="rect">
            <a:avLst/>
          </a:prstGeom>
        </p:spPr>
        <p:txBody>
          <a:bodyPr anchor="t" rtlCol="false" tIns="0" lIns="0" bIns="0" rIns="0">
            <a:spAutoFit/>
          </a:bodyPr>
          <a:lstStyle/>
          <a:p>
            <a:pPr algn="ctr">
              <a:lnSpc>
                <a:spcPts val="9799"/>
              </a:lnSpc>
            </a:pPr>
            <a:r>
              <a:rPr lang="en-US" sz="6999" b="true">
                <a:solidFill>
                  <a:srgbClr val="000000"/>
                </a:solidFill>
                <a:latin typeface="Glacial Indifference Bold"/>
                <a:ea typeface="Glacial Indifference Bold"/>
                <a:cs typeface="Glacial Indifference Bold"/>
                <a:sym typeface="Glacial Indifference Bold"/>
              </a:rPr>
              <a:t>Gambaran Umum</a:t>
            </a:r>
          </a:p>
        </p:txBody>
      </p:sp>
      <p:sp>
        <p:nvSpPr>
          <p:cNvPr name="TextBox 24" id="24"/>
          <p:cNvSpPr txBox="true"/>
          <p:nvPr/>
        </p:nvSpPr>
        <p:spPr>
          <a:xfrm rot="0">
            <a:off x="2051639" y="4667072"/>
            <a:ext cx="4047323" cy="2785745"/>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a:ea typeface="Glacial Indifference"/>
                <a:cs typeface="Glacial Indifference"/>
                <a:sym typeface="Glacial Indifference"/>
              </a:rPr>
              <a:t>Pengembangan sistem/aplikasi berbasis teknologi informasi untuk Mahasiswa.</a:t>
            </a:r>
          </a:p>
        </p:txBody>
      </p:sp>
      <p:sp>
        <p:nvSpPr>
          <p:cNvPr name="TextBox 25" id="25"/>
          <p:cNvSpPr txBox="true"/>
          <p:nvPr/>
        </p:nvSpPr>
        <p:spPr>
          <a:xfrm rot="0">
            <a:off x="3312601" y="3151066"/>
            <a:ext cx="1525399" cy="721996"/>
          </a:xfrm>
          <a:prstGeom prst="rect">
            <a:avLst/>
          </a:prstGeom>
        </p:spPr>
        <p:txBody>
          <a:bodyPr anchor="t" rtlCol="false" tIns="0" lIns="0" bIns="0" rIns="0">
            <a:spAutoFit/>
          </a:bodyPr>
          <a:lstStyle/>
          <a:p>
            <a:pPr algn="ctr">
              <a:lnSpc>
                <a:spcPts val="5879"/>
              </a:lnSpc>
            </a:pPr>
            <a:r>
              <a:rPr lang="en-US" sz="4199" b="true">
                <a:solidFill>
                  <a:srgbClr val="000000"/>
                </a:solidFill>
                <a:latin typeface="Glacial Indifference Bold"/>
                <a:ea typeface="Glacial Indifference Bold"/>
                <a:cs typeface="Glacial Indifference Bold"/>
                <a:sym typeface="Glacial Indifference Bold"/>
              </a:rPr>
              <a:t>01.</a:t>
            </a:r>
          </a:p>
        </p:txBody>
      </p:sp>
      <p:sp>
        <p:nvSpPr>
          <p:cNvPr name="TextBox 26" id="26"/>
          <p:cNvSpPr txBox="true"/>
          <p:nvPr/>
        </p:nvSpPr>
        <p:spPr>
          <a:xfrm rot="0">
            <a:off x="8385672" y="3151067"/>
            <a:ext cx="1516656" cy="721995"/>
          </a:xfrm>
          <a:prstGeom prst="rect">
            <a:avLst/>
          </a:prstGeom>
        </p:spPr>
        <p:txBody>
          <a:bodyPr anchor="t" rtlCol="false" tIns="0" lIns="0" bIns="0" rIns="0">
            <a:spAutoFit/>
          </a:bodyPr>
          <a:lstStyle/>
          <a:p>
            <a:pPr algn="ctr">
              <a:lnSpc>
                <a:spcPts val="5879"/>
              </a:lnSpc>
            </a:pPr>
            <a:r>
              <a:rPr lang="en-US" sz="4199" b="true">
                <a:solidFill>
                  <a:srgbClr val="000000"/>
                </a:solidFill>
                <a:latin typeface="Glacial Indifference Bold"/>
                <a:ea typeface="Glacial Indifference Bold"/>
                <a:cs typeface="Glacial Indifference Bold"/>
                <a:sym typeface="Glacial Indifference Bold"/>
              </a:rPr>
              <a:t>02.</a:t>
            </a:r>
          </a:p>
        </p:txBody>
      </p:sp>
      <p:sp>
        <p:nvSpPr>
          <p:cNvPr name="TextBox 27" id="27"/>
          <p:cNvSpPr txBox="true"/>
          <p:nvPr/>
        </p:nvSpPr>
        <p:spPr>
          <a:xfrm rot="0">
            <a:off x="13493350" y="3151067"/>
            <a:ext cx="1438698" cy="721995"/>
          </a:xfrm>
          <a:prstGeom prst="rect">
            <a:avLst/>
          </a:prstGeom>
        </p:spPr>
        <p:txBody>
          <a:bodyPr anchor="t" rtlCol="false" tIns="0" lIns="0" bIns="0" rIns="0">
            <a:spAutoFit/>
          </a:bodyPr>
          <a:lstStyle/>
          <a:p>
            <a:pPr algn="ctr">
              <a:lnSpc>
                <a:spcPts val="5879"/>
              </a:lnSpc>
            </a:pPr>
            <a:r>
              <a:rPr lang="en-US" sz="4199" b="true">
                <a:solidFill>
                  <a:srgbClr val="000000"/>
                </a:solidFill>
                <a:latin typeface="Glacial Indifference Bold"/>
                <a:ea typeface="Glacial Indifference Bold"/>
                <a:cs typeface="Glacial Indifference Bold"/>
                <a:sym typeface="Glacial Indifference Bold"/>
              </a:rPr>
              <a:t>03.</a:t>
            </a:r>
          </a:p>
        </p:txBody>
      </p:sp>
      <p:sp>
        <p:nvSpPr>
          <p:cNvPr name="TextBox 28" id="28"/>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MANPRO</a:t>
            </a:r>
          </a:p>
        </p:txBody>
      </p:sp>
      <p:sp>
        <p:nvSpPr>
          <p:cNvPr name="TextBox 29" id="29"/>
          <p:cNvSpPr txBox="true"/>
          <p:nvPr/>
        </p:nvSpPr>
        <p:spPr>
          <a:xfrm rot="0">
            <a:off x="12189038" y="4667072"/>
            <a:ext cx="4047323" cy="3347720"/>
          </a:xfrm>
          <a:prstGeom prst="rect">
            <a:avLst/>
          </a:prstGeom>
        </p:spPr>
        <p:txBody>
          <a:bodyPr anchor="t" rtlCol="false" tIns="0" lIns="0" bIns="0" rIns="0">
            <a:spAutoFit/>
          </a:bodyPr>
          <a:lstStyle/>
          <a:p>
            <a:pPr algn="ctr">
              <a:lnSpc>
                <a:spcPts val="4480"/>
              </a:lnSpc>
            </a:pPr>
            <a:r>
              <a:rPr lang="en-US" sz="3200">
                <a:solidFill>
                  <a:srgbClr val="000000"/>
                </a:solidFill>
                <a:latin typeface="Glacial Indifference"/>
                <a:ea typeface="Glacial Indifference"/>
                <a:cs typeface="Glacial Indifference"/>
                <a:sym typeface="Glacial Indifference"/>
              </a:rPr>
              <a:t>Mahasiswa sebagai pengguna untuk jual beli barang bekas, berbagi catatan perkuliahan, dan layanan jasa pindahan </a:t>
            </a:r>
          </a:p>
        </p:txBody>
      </p:sp>
      <p:sp>
        <p:nvSpPr>
          <p:cNvPr name="TextBox 30" id="30"/>
          <p:cNvSpPr txBox="true"/>
          <p:nvPr/>
        </p:nvSpPr>
        <p:spPr>
          <a:xfrm rot="0">
            <a:off x="2442749" y="3916438"/>
            <a:ext cx="3265103" cy="606425"/>
          </a:xfrm>
          <a:prstGeom prst="rect">
            <a:avLst/>
          </a:prstGeom>
        </p:spPr>
        <p:txBody>
          <a:bodyPr anchor="t" rtlCol="false" tIns="0" lIns="0" bIns="0" rIns="0">
            <a:spAutoFit/>
          </a:bodyPr>
          <a:lstStyle/>
          <a:p>
            <a:pPr algn="ctr">
              <a:lnSpc>
                <a:spcPts val="4900"/>
              </a:lnSpc>
            </a:pPr>
            <a:r>
              <a:rPr lang="en-US" sz="3500" b="true">
                <a:solidFill>
                  <a:srgbClr val="000000"/>
                </a:solidFill>
                <a:latin typeface="Glacial Indifference Bold"/>
                <a:ea typeface="Glacial Indifference Bold"/>
                <a:cs typeface="Glacial Indifference Bold"/>
                <a:sym typeface="Glacial Indifference Bold"/>
              </a:rPr>
              <a:t>Jenis Proyek</a:t>
            </a:r>
          </a:p>
        </p:txBody>
      </p:sp>
      <p:sp>
        <p:nvSpPr>
          <p:cNvPr name="TextBox 31" id="31"/>
          <p:cNvSpPr txBox="true"/>
          <p:nvPr/>
        </p:nvSpPr>
        <p:spPr>
          <a:xfrm rot="0">
            <a:off x="7315894" y="3916438"/>
            <a:ext cx="3656213" cy="606425"/>
          </a:xfrm>
          <a:prstGeom prst="rect">
            <a:avLst/>
          </a:prstGeom>
        </p:spPr>
        <p:txBody>
          <a:bodyPr anchor="t" rtlCol="false" tIns="0" lIns="0" bIns="0" rIns="0">
            <a:spAutoFit/>
          </a:bodyPr>
          <a:lstStyle/>
          <a:p>
            <a:pPr algn="ctr">
              <a:lnSpc>
                <a:spcPts val="4900"/>
              </a:lnSpc>
            </a:pPr>
            <a:r>
              <a:rPr lang="en-US" sz="3500" b="true">
                <a:solidFill>
                  <a:srgbClr val="000000"/>
                </a:solidFill>
                <a:latin typeface="Glacial Indifference Bold"/>
                <a:ea typeface="Glacial Indifference Bold"/>
                <a:cs typeface="Glacial Indifference Bold"/>
                <a:sym typeface="Glacial Indifference Bold"/>
              </a:rPr>
              <a:t>Output Utama </a:t>
            </a:r>
          </a:p>
        </p:txBody>
      </p:sp>
      <p:sp>
        <p:nvSpPr>
          <p:cNvPr name="TextBox 32" id="32"/>
          <p:cNvSpPr txBox="true"/>
          <p:nvPr/>
        </p:nvSpPr>
        <p:spPr>
          <a:xfrm rot="0">
            <a:off x="12189038" y="3957329"/>
            <a:ext cx="3972038" cy="606425"/>
          </a:xfrm>
          <a:prstGeom prst="rect">
            <a:avLst/>
          </a:prstGeom>
        </p:spPr>
        <p:txBody>
          <a:bodyPr anchor="t" rtlCol="false" tIns="0" lIns="0" bIns="0" rIns="0">
            <a:spAutoFit/>
          </a:bodyPr>
          <a:lstStyle/>
          <a:p>
            <a:pPr algn="ctr">
              <a:lnSpc>
                <a:spcPts val="4900"/>
              </a:lnSpc>
            </a:pPr>
            <a:r>
              <a:rPr lang="en-US" sz="3500" b="true">
                <a:solidFill>
                  <a:srgbClr val="000000"/>
                </a:solidFill>
                <a:latin typeface="Glacial Indifference Bold"/>
                <a:ea typeface="Glacial Indifference Bold"/>
                <a:cs typeface="Glacial Indifference Bold"/>
                <a:sym typeface="Glacial Indifference Bold"/>
              </a:rPr>
              <a:t>Pengguna Utama</a:t>
            </a:r>
          </a:p>
        </p:txBody>
      </p:sp>
      <p:sp>
        <p:nvSpPr>
          <p:cNvPr name="Freeform 33" id="33"/>
          <p:cNvSpPr/>
          <p:nvPr/>
        </p:nvSpPr>
        <p:spPr>
          <a:xfrm flipH="false" flipV="false" rot="0">
            <a:off x="383024" y="400298"/>
            <a:ext cx="2560039" cy="875747"/>
          </a:xfrm>
          <a:custGeom>
            <a:avLst/>
            <a:gdLst/>
            <a:ahLst/>
            <a:cxnLst/>
            <a:rect r="r" b="b" t="t" l="l"/>
            <a:pathLst>
              <a:path h="875747" w="2560039">
                <a:moveTo>
                  <a:pt x="0" y="0"/>
                </a:moveTo>
                <a:lnTo>
                  <a:pt x="2560039" y="0"/>
                </a:lnTo>
                <a:lnTo>
                  <a:pt x="2560039" y="875746"/>
                </a:lnTo>
                <a:lnTo>
                  <a:pt x="0" y="875746"/>
                </a:lnTo>
                <a:lnTo>
                  <a:pt x="0" y="0"/>
                </a:lnTo>
                <a:close/>
              </a:path>
            </a:pathLst>
          </a:custGeom>
          <a:blipFill>
            <a:blip r:embed="rId8"/>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C2E9FF"/>
        </a:solidFill>
      </p:bgPr>
    </p:bg>
    <p:spTree>
      <p:nvGrpSpPr>
        <p:cNvPr id="1" name=""/>
        <p:cNvGrpSpPr/>
        <p:nvPr/>
      </p:nvGrpSpPr>
      <p:grpSpPr>
        <a:xfrm>
          <a:off x="0" y="0"/>
          <a:ext cx="0" cy="0"/>
          <a:chOff x="0" y="0"/>
          <a:chExt cx="0" cy="0"/>
        </a:xfrm>
      </p:grpSpPr>
      <p:sp>
        <p:nvSpPr>
          <p:cNvPr name="TextBox 2" id="2"/>
          <p:cNvSpPr txBox="true"/>
          <p:nvPr/>
        </p:nvSpPr>
        <p:spPr>
          <a:xfrm rot="0">
            <a:off x="14023509" y="4516438"/>
            <a:ext cx="2874049" cy="1120774"/>
          </a:xfrm>
          <a:prstGeom prst="rect">
            <a:avLst/>
          </a:prstGeom>
        </p:spPr>
        <p:txBody>
          <a:bodyPr anchor="t" rtlCol="false" tIns="0" lIns="0" bIns="0" rIns="0">
            <a:spAutoFit/>
          </a:bodyPr>
          <a:lstStyle/>
          <a:p>
            <a:pPr algn="ctr">
              <a:lnSpc>
                <a:spcPts val="9100"/>
              </a:lnSpc>
            </a:pPr>
            <a:r>
              <a:rPr lang="en-US" sz="6500" b="true">
                <a:solidFill>
                  <a:srgbClr val="000000"/>
                </a:solidFill>
                <a:latin typeface="Glacial Indifference Bold"/>
                <a:ea typeface="Glacial Indifference Bold"/>
                <a:cs typeface="Glacial Indifference Bold"/>
                <a:sym typeface="Glacial Indifference Bold"/>
              </a:rPr>
              <a:t>Scope</a:t>
            </a:r>
          </a:p>
        </p:txBody>
      </p:sp>
      <p:sp>
        <p:nvSpPr>
          <p:cNvPr name="Freeform 3" id="3"/>
          <p:cNvSpPr/>
          <p:nvPr/>
        </p:nvSpPr>
        <p:spPr>
          <a:xfrm flipH="false" flipV="false" rot="0">
            <a:off x="389196" y="7453479"/>
            <a:ext cx="4072345" cy="4066842"/>
          </a:xfrm>
          <a:custGeom>
            <a:avLst/>
            <a:gdLst/>
            <a:ahLst/>
            <a:cxnLst/>
            <a:rect r="r" b="b" t="t" l="l"/>
            <a:pathLst>
              <a:path h="4066842" w="4072345">
                <a:moveTo>
                  <a:pt x="0" y="0"/>
                </a:moveTo>
                <a:lnTo>
                  <a:pt x="4072345" y="0"/>
                </a:lnTo>
                <a:lnTo>
                  <a:pt x="4072345" y="4066842"/>
                </a:lnTo>
                <a:lnTo>
                  <a:pt x="0" y="4066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10073435"/>
            <a:ext cx="18288000" cy="213565"/>
            <a:chOff x="0" y="0"/>
            <a:chExt cx="4816593" cy="56248"/>
          </a:xfrm>
        </p:grpSpPr>
        <p:sp>
          <p:nvSpPr>
            <p:cNvPr name="Freeform 5" id="5"/>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38B6FF"/>
            </a:solidFill>
          </p:spPr>
        </p:sp>
        <p:sp>
          <p:nvSpPr>
            <p:cNvPr name="TextBox 6" id="6"/>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7" id="7"/>
          <p:cNvSpPr/>
          <p:nvPr/>
        </p:nvSpPr>
        <p:spPr>
          <a:xfrm flipH="false" flipV="true" rot="0">
            <a:off x="14729434" y="-317609"/>
            <a:ext cx="4180831" cy="3386473"/>
          </a:xfrm>
          <a:custGeom>
            <a:avLst/>
            <a:gdLst/>
            <a:ahLst/>
            <a:cxnLst/>
            <a:rect r="r" b="b" t="t" l="l"/>
            <a:pathLst>
              <a:path h="3386473" w="4180831">
                <a:moveTo>
                  <a:pt x="0" y="3386473"/>
                </a:moveTo>
                <a:lnTo>
                  <a:pt x="4180831" y="3386473"/>
                </a:lnTo>
                <a:lnTo>
                  <a:pt x="4180831" y="0"/>
                </a:lnTo>
                <a:lnTo>
                  <a:pt x="0" y="0"/>
                </a:lnTo>
                <a:lnTo>
                  <a:pt x="0" y="3386473"/>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0" y="0"/>
            <a:ext cx="18288000" cy="213565"/>
            <a:chOff x="0" y="0"/>
            <a:chExt cx="4816593" cy="56248"/>
          </a:xfrm>
        </p:grpSpPr>
        <p:sp>
          <p:nvSpPr>
            <p:cNvPr name="Freeform 9" id="9"/>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38B6FF"/>
            </a:solidFill>
          </p:spPr>
        </p:sp>
        <p:sp>
          <p:nvSpPr>
            <p:cNvPr name="TextBox 10" id="10"/>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12</a:t>
            </a:r>
          </a:p>
        </p:txBody>
      </p:sp>
      <p:sp>
        <p:nvSpPr>
          <p:cNvPr name="AutoShape 12" id="12"/>
          <p:cNvSpPr/>
          <p:nvPr/>
        </p:nvSpPr>
        <p:spPr>
          <a:xfrm>
            <a:off x="16564000" y="8877554"/>
            <a:ext cx="0" cy="761492"/>
          </a:xfrm>
          <a:prstGeom prst="line">
            <a:avLst/>
          </a:prstGeom>
          <a:ln cap="flat" w="95250">
            <a:solidFill>
              <a:srgbClr val="38B6FF"/>
            </a:solidFill>
            <a:prstDash val="solid"/>
            <a:headEnd type="none" len="sm" w="sm"/>
            <a:tailEnd type="none" len="sm" w="sm"/>
          </a:ln>
        </p:spPr>
      </p:sp>
      <p:sp>
        <p:nvSpPr>
          <p:cNvPr name="Freeform 13" id="13"/>
          <p:cNvSpPr/>
          <p:nvPr/>
        </p:nvSpPr>
        <p:spPr>
          <a:xfrm flipH="false" flipV="false" rot="0">
            <a:off x="3679812" y="6770983"/>
            <a:ext cx="1072583" cy="1072583"/>
          </a:xfrm>
          <a:custGeom>
            <a:avLst/>
            <a:gdLst/>
            <a:ahLst/>
            <a:cxnLst/>
            <a:rect r="r" b="b" t="t" l="l"/>
            <a:pathLst>
              <a:path h="1072583" w="1072583">
                <a:moveTo>
                  <a:pt x="0" y="0"/>
                </a:moveTo>
                <a:lnTo>
                  <a:pt x="1072583" y="0"/>
                </a:lnTo>
                <a:lnTo>
                  <a:pt x="1072583" y="1072583"/>
                </a:lnTo>
                <a:lnTo>
                  <a:pt x="0" y="107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28700" y="2913380"/>
            <a:ext cx="12230271" cy="5380990"/>
          </a:xfrm>
          <a:prstGeom prst="rect">
            <a:avLst/>
          </a:prstGeom>
        </p:spPr>
        <p:txBody>
          <a:bodyPr anchor="t" rtlCol="false" tIns="0" lIns="0" bIns="0" rIns="0">
            <a:spAutoFit/>
          </a:bodyPr>
          <a:lstStyle/>
          <a:p>
            <a:pPr algn="l">
              <a:lnSpc>
                <a:spcPts val="4759"/>
              </a:lnSpc>
            </a:pPr>
            <a:r>
              <a:rPr lang="en-US" sz="3399">
                <a:solidFill>
                  <a:srgbClr val="000000"/>
                </a:solidFill>
                <a:latin typeface="Glacial Indifference"/>
                <a:ea typeface="Glacial Indifference"/>
                <a:cs typeface="Glacial Indifference"/>
                <a:sym typeface="Glacial Indifference"/>
              </a:rPr>
              <a:t>UniConnect dikembangkan sebagai platform terpusat untuk mahasiswa yang mengintegrasikan: marketplace barang bekas, berbagi catatan kuliah, dan layanan bantuan pindahan (GoU) dalam satu ekosistem digital.</a:t>
            </a:r>
          </a:p>
          <a:p>
            <a:pPr algn="l">
              <a:lnSpc>
                <a:spcPts val="4759"/>
              </a:lnSpc>
            </a:pPr>
            <a:r>
              <a:rPr lang="en-US" sz="3399">
                <a:solidFill>
                  <a:srgbClr val="000000"/>
                </a:solidFill>
                <a:latin typeface="Glacial Indifference"/>
                <a:ea typeface="Glacial Indifference"/>
                <a:cs typeface="Glacial Indifference"/>
                <a:sym typeface="Glacial Indifference"/>
              </a:rPr>
              <a:t>Cakupan Scope:</a:t>
            </a:r>
          </a:p>
          <a:p>
            <a:pPr algn="l" marL="734059" indent="-367030" lvl="1">
              <a:lnSpc>
                <a:spcPts val="4759"/>
              </a:lnSpc>
              <a:buFont typeface="Arial"/>
              <a:buChar char="•"/>
            </a:pPr>
            <a:r>
              <a:rPr lang="en-US" sz="3399">
                <a:solidFill>
                  <a:srgbClr val="000000"/>
                </a:solidFill>
                <a:latin typeface="Glacial Indifference"/>
                <a:ea typeface="Glacial Indifference"/>
                <a:cs typeface="Glacial Indifference"/>
                <a:sym typeface="Glacial Indifference"/>
              </a:rPr>
              <a:t>Desain Sistem &amp; Produk</a:t>
            </a:r>
          </a:p>
          <a:p>
            <a:pPr algn="l" marL="734059" indent="-367030" lvl="1">
              <a:lnSpc>
                <a:spcPts val="4759"/>
              </a:lnSpc>
              <a:buFont typeface="Arial"/>
              <a:buChar char="•"/>
            </a:pPr>
            <a:r>
              <a:rPr lang="en-US" sz="3399">
                <a:solidFill>
                  <a:srgbClr val="000000"/>
                </a:solidFill>
                <a:latin typeface="Glacial Indifference"/>
                <a:ea typeface="Glacial Indifference"/>
                <a:cs typeface="Glacial Indifference"/>
                <a:sym typeface="Glacial Indifference"/>
              </a:rPr>
              <a:t>Pengembangan Backend &amp; Frontend (Website)</a:t>
            </a:r>
          </a:p>
          <a:p>
            <a:pPr algn="l" marL="734059" indent="-367030" lvl="1">
              <a:lnSpc>
                <a:spcPts val="4759"/>
              </a:lnSpc>
              <a:buFont typeface="Arial"/>
              <a:buChar char="•"/>
            </a:pPr>
            <a:r>
              <a:rPr lang="en-US" sz="3399">
                <a:solidFill>
                  <a:srgbClr val="000000"/>
                </a:solidFill>
                <a:latin typeface="Glacial Indifference"/>
                <a:ea typeface="Glacial Indifference"/>
                <a:cs typeface="Glacial Indifference"/>
                <a:sym typeface="Glacial Indifference"/>
              </a:rPr>
              <a:t>Pengujian dan Implementasi</a:t>
            </a:r>
          </a:p>
          <a:p>
            <a:pPr algn="l" marL="734059" indent="-367030" lvl="1">
              <a:lnSpc>
                <a:spcPts val="4759"/>
              </a:lnSpc>
              <a:buFont typeface="Arial"/>
              <a:buChar char="•"/>
            </a:pPr>
            <a:r>
              <a:rPr lang="en-US" sz="3399">
                <a:solidFill>
                  <a:srgbClr val="000000"/>
                </a:solidFill>
                <a:latin typeface="Glacial Indifference"/>
                <a:ea typeface="Glacial Indifference"/>
                <a:cs typeface="Glacial Indifference"/>
                <a:sym typeface="Glacial Indifference"/>
              </a:rPr>
              <a:t>Deliverables</a:t>
            </a:r>
          </a:p>
        </p:txBody>
      </p:sp>
      <p:sp>
        <p:nvSpPr>
          <p:cNvPr name="TextBox 15" id="15"/>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MANPRO</a:t>
            </a:r>
          </a:p>
        </p:txBody>
      </p:sp>
      <p:sp>
        <p:nvSpPr>
          <p:cNvPr name="Freeform 16" id="16"/>
          <p:cNvSpPr/>
          <p:nvPr/>
        </p:nvSpPr>
        <p:spPr>
          <a:xfrm flipH="false" flipV="false" rot="0">
            <a:off x="14023509" y="649617"/>
            <a:ext cx="1792620" cy="1452022"/>
          </a:xfrm>
          <a:custGeom>
            <a:avLst/>
            <a:gdLst/>
            <a:ahLst/>
            <a:cxnLst/>
            <a:rect r="r" b="b" t="t" l="l"/>
            <a:pathLst>
              <a:path h="1452022" w="1792620">
                <a:moveTo>
                  <a:pt x="0" y="0"/>
                </a:moveTo>
                <a:lnTo>
                  <a:pt x="1792620" y="0"/>
                </a:lnTo>
                <a:lnTo>
                  <a:pt x="1792620" y="1452022"/>
                </a:lnTo>
                <a:lnTo>
                  <a:pt x="0" y="1452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383024" y="400298"/>
            <a:ext cx="2560039" cy="875747"/>
          </a:xfrm>
          <a:custGeom>
            <a:avLst/>
            <a:gdLst/>
            <a:ahLst/>
            <a:cxnLst/>
            <a:rect r="r" b="b" t="t" l="l"/>
            <a:pathLst>
              <a:path h="875747" w="2560039">
                <a:moveTo>
                  <a:pt x="0" y="0"/>
                </a:moveTo>
                <a:lnTo>
                  <a:pt x="2560039" y="0"/>
                </a:lnTo>
                <a:lnTo>
                  <a:pt x="2560039" y="875746"/>
                </a:lnTo>
                <a:lnTo>
                  <a:pt x="0" y="875746"/>
                </a:lnTo>
                <a:lnTo>
                  <a:pt x="0" y="0"/>
                </a:lnTo>
                <a:close/>
              </a:path>
            </a:pathLst>
          </a:custGeom>
          <a:blipFill>
            <a:blip r:embed="rId10"/>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89196" y="7453479"/>
            <a:ext cx="4072345" cy="4066842"/>
          </a:xfrm>
          <a:custGeom>
            <a:avLst/>
            <a:gdLst/>
            <a:ahLst/>
            <a:cxnLst/>
            <a:rect r="r" b="b" t="t" l="l"/>
            <a:pathLst>
              <a:path h="4066842" w="4072345">
                <a:moveTo>
                  <a:pt x="0" y="0"/>
                </a:moveTo>
                <a:lnTo>
                  <a:pt x="4072345" y="0"/>
                </a:lnTo>
                <a:lnTo>
                  <a:pt x="4072345" y="4066842"/>
                </a:lnTo>
                <a:lnTo>
                  <a:pt x="0" y="4066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1D72D4"/>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true" rot="0">
            <a:off x="14729434" y="-317609"/>
            <a:ext cx="4180831" cy="3386473"/>
          </a:xfrm>
          <a:custGeom>
            <a:avLst/>
            <a:gdLst/>
            <a:ahLst/>
            <a:cxnLst/>
            <a:rect r="r" b="b" t="t" l="l"/>
            <a:pathLst>
              <a:path h="3386473" w="4180831">
                <a:moveTo>
                  <a:pt x="0" y="3386473"/>
                </a:moveTo>
                <a:lnTo>
                  <a:pt x="4180831" y="3386473"/>
                </a:lnTo>
                <a:lnTo>
                  <a:pt x="4180831" y="0"/>
                </a:lnTo>
                <a:lnTo>
                  <a:pt x="0" y="0"/>
                </a:lnTo>
                <a:lnTo>
                  <a:pt x="0" y="3386473"/>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1D72D4"/>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12</a:t>
            </a:r>
          </a:p>
        </p:txBody>
      </p:sp>
      <p:sp>
        <p:nvSpPr>
          <p:cNvPr name="AutoShape 11" id="11"/>
          <p:cNvSpPr/>
          <p:nvPr/>
        </p:nvSpPr>
        <p:spPr>
          <a:xfrm>
            <a:off x="16564000" y="8877554"/>
            <a:ext cx="0" cy="761492"/>
          </a:xfrm>
          <a:prstGeom prst="line">
            <a:avLst/>
          </a:prstGeom>
          <a:ln cap="flat" w="95250">
            <a:solidFill>
              <a:srgbClr val="38B6FF"/>
            </a:solidFill>
            <a:prstDash val="solid"/>
            <a:headEnd type="none" len="sm" w="sm"/>
            <a:tailEnd type="none" len="sm" w="sm"/>
          </a:ln>
        </p:spPr>
      </p:sp>
      <p:sp>
        <p:nvSpPr>
          <p:cNvPr name="Freeform 12" id="12"/>
          <p:cNvSpPr/>
          <p:nvPr/>
        </p:nvSpPr>
        <p:spPr>
          <a:xfrm flipH="false" flipV="false" rot="0">
            <a:off x="3679812" y="6770983"/>
            <a:ext cx="1072583" cy="1072583"/>
          </a:xfrm>
          <a:custGeom>
            <a:avLst/>
            <a:gdLst/>
            <a:ahLst/>
            <a:cxnLst/>
            <a:rect r="r" b="b" t="t" l="l"/>
            <a:pathLst>
              <a:path h="1072583" w="1072583">
                <a:moveTo>
                  <a:pt x="0" y="0"/>
                </a:moveTo>
                <a:lnTo>
                  <a:pt x="1072583" y="0"/>
                </a:lnTo>
                <a:lnTo>
                  <a:pt x="1072583" y="1072583"/>
                </a:lnTo>
                <a:lnTo>
                  <a:pt x="0" y="107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023509" y="649617"/>
            <a:ext cx="1792620" cy="1452022"/>
          </a:xfrm>
          <a:custGeom>
            <a:avLst/>
            <a:gdLst/>
            <a:ahLst/>
            <a:cxnLst/>
            <a:rect r="r" b="b" t="t" l="l"/>
            <a:pathLst>
              <a:path h="1452022" w="1792620">
                <a:moveTo>
                  <a:pt x="0" y="0"/>
                </a:moveTo>
                <a:lnTo>
                  <a:pt x="1792620" y="0"/>
                </a:lnTo>
                <a:lnTo>
                  <a:pt x="1792620" y="1452022"/>
                </a:lnTo>
                <a:lnTo>
                  <a:pt x="0" y="14520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383024" y="400298"/>
            <a:ext cx="2560039" cy="875747"/>
          </a:xfrm>
          <a:custGeom>
            <a:avLst/>
            <a:gdLst/>
            <a:ahLst/>
            <a:cxnLst/>
            <a:rect r="r" b="b" t="t" l="l"/>
            <a:pathLst>
              <a:path h="875747" w="2560039">
                <a:moveTo>
                  <a:pt x="0" y="0"/>
                </a:moveTo>
                <a:lnTo>
                  <a:pt x="2560039" y="0"/>
                </a:lnTo>
                <a:lnTo>
                  <a:pt x="2560039" y="875746"/>
                </a:lnTo>
                <a:lnTo>
                  <a:pt x="0" y="875746"/>
                </a:lnTo>
                <a:lnTo>
                  <a:pt x="0" y="0"/>
                </a:lnTo>
                <a:close/>
              </a:path>
            </a:pathLst>
          </a:custGeom>
          <a:blipFill>
            <a:blip r:embed="rId8"/>
            <a:stretch>
              <a:fillRect l="0" t="0" r="0" b="0"/>
            </a:stretch>
          </a:blipFill>
        </p:spPr>
      </p:sp>
      <p:sp>
        <p:nvSpPr>
          <p:cNvPr name="TextBox 15" id="15"/>
          <p:cNvSpPr txBox="true"/>
          <p:nvPr/>
        </p:nvSpPr>
        <p:spPr>
          <a:xfrm rot="0">
            <a:off x="1028700" y="1474577"/>
            <a:ext cx="11837419" cy="1120774"/>
          </a:xfrm>
          <a:prstGeom prst="rect">
            <a:avLst/>
          </a:prstGeom>
        </p:spPr>
        <p:txBody>
          <a:bodyPr anchor="t" rtlCol="false" tIns="0" lIns="0" bIns="0" rIns="0">
            <a:spAutoFit/>
          </a:bodyPr>
          <a:lstStyle/>
          <a:p>
            <a:pPr algn="l">
              <a:lnSpc>
                <a:spcPts val="9100"/>
              </a:lnSpc>
            </a:pPr>
            <a:r>
              <a:rPr lang="en-US" sz="6500" b="true">
                <a:solidFill>
                  <a:srgbClr val="000000"/>
                </a:solidFill>
                <a:latin typeface="Glacial Indifference Bold"/>
                <a:ea typeface="Glacial Indifference Bold"/>
                <a:cs typeface="Glacial Indifference Bold"/>
                <a:sym typeface="Glacial Indifference Bold"/>
              </a:rPr>
              <a:t>Work Breakdown Structure</a:t>
            </a:r>
          </a:p>
        </p:txBody>
      </p:sp>
      <p:sp>
        <p:nvSpPr>
          <p:cNvPr name="TextBox 16" id="16"/>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MANPRO</a:t>
            </a:r>
          </a:p>
        </p:txBody>
      </p:sp>
      <p:graphicFrame>
        <p:nvGraphicFramePr>
          <p:cNvPr name="Table 17" id="17"/>
          <p:cNvGraphicFramePr>
            <a:graphicFrameLocks noGrp="true"/>
          </p:cNvGraphicFramePr>
          <p:nvPr/>
        </p:nvGraphicFramePr>
        <p:xfrm>
          <a:off x="898765" y="3478434"/>
          <a:ext cx="16490470" cy="4516038"/>
        </p:xfrm>
        <a:graphic>
          <a:graphicData uri="http://schemas.openxmlformats.org/drawingml/2006/table">
            <a:tbl>
              <a:tblPr/>
              <a:tblGrid>
                <a:gridCol w="3175691"/>
                <a:gridCol w="3115609"/>
                <a:gridCol w="3284289"/>
                <a:gridCol w="3753090"/>
                <a:gridCol w="3161792"/>
              </a:tblGrid>
              <a:tr h="1249983">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Inisiasi</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Perencanaan</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Desain</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Pengembangan</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Testing &amp; Rilis</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r>
              <a:tr h="3266054">
                <a:tc>
                  <a:txBody>
                    <a:bodyPr anchor="t" rtlCol="false"/>
                    <a:lstStyle/>
                    <a:p>
                      <a:pPr algn="l" marL="410209" indent="-205105" lvl="1">
                        <a:lnSpc>
                          <a:spcPts val="2659"/>
                        </a:lnSpc>
                        <a:buFont typeface="Arial"/>
                        <a:buChar char="•"/>
                        <a:defRPr/>
                      </a:pPr>
                      <a:r>
                        <a:rPr lang="en-US" sz="1899">
                          <a:solidFill>
                            <a:srgbClr val="000000"/>
                          </a:solidFill>
                          <a:latin typeface="Canva Sans"/>
                          <a:ea typeface="Canva Sans"/>
                          <a:cs typeface="Canva Sans"/>
                          <a:sym typeface="Canva Sans"/>
                        </a:rPr>
                        <a:t>Menetapkan tujuan &amp; ruang lingkup awal</a:t>
                      </a:r>
                      <a:endParaRPr lang="en-US" sz="1100"/>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Identifikasi stakeholder dan kebutuhan umum</a:t>
                      </a:r>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l" marL="410209" indent="-205105" lvl="1">
                        <a:lnSpc>
                          <a:spcPts val="2659"/>
                        </a:lnSpc>
                        <a:buFont typeface="Arial"/>
                        <a:buChar char="•"/>
                        <a:defRPr/>
                      </a:pPr>
                      <a:r>
                        <a:rPr lang="en-US" sz="1899">
                          <a:solidFill>
                            <a:srgbClr val="000000"/>
                          </a:solidFill>
                          <a:latin typeface="Canva Sans"/>
                          <a:ea typeface="Canva Sans"/>
                          <a:cs typeface="Canva Sans"/>
                          <a:sym typeface="Canva Sans"/>
                        </a:rPr>
                        <a:t>Riset &amp; analisis kebutuhan pengguna</a:t>
                      </a:r>
                      <a:endParaRPr lang="en-US" sz="1100"/>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Menyusun milestone, resource, dan strategi komunikasi</a:t>
                      </a:r>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l" marL="410209" indent="-205105" lvl="1">
                        <a:lnSpc>
                          <a:spcPts val="2659"/>
                        </a:lnSpc>
                        <a:buFont typeface="Arial"/>
                        <a:buChar char="•"/>
                        <a:defRPr/>
                      </a:pPr>
                      <a:r>
                        <a:rPr lang="en-US" sz="1899">
                          <a:solidFill>
                            <a:srgbClr val="000000"/>
                          </a:solidFill>
                          <a:latin typeface="Canva Sans"/>
                          <a:ea typeface="Canva Sans"/>
                          <a:cs typeface="Canva Sans"/>
                          <a:sym typeface="Canva Sans"/>
                        </a:rPr>
                        <a:t>Desain UI/UX (wireframe, prototype, desain final)</a:t>
                      </a:r>
                      <a:endParaRPr lang="en-US" sz="1100"/>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Perancangan arsitektur sistem (frontend-backend)</a:t>
                      </a:r>
                    </a:p>
                    <a:p>
                      <a:pPr algn="l">
                        <a:lnSpc>
                          <a:spcPts val="2659"/>
                        </a:lnSpc>
                      </a:pPr>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l" marL="410209" indent="-205105" lvl="1">
                        <a:lnSpc>
                          <a:spcPts val="2659"/>
                        </a:lnSpc>
                        <a:buFont typeface="Arial"/>
                        <a:buChar char="•"/>
                        <a:defRPr/>
                      </a:pPr>
                      <a:r>
                        <a:rPr lang="en-US" sz="1899">
                          <a:solidFill>
                            <a:srgbClr val="000000"/>
                          </a:solidFill>
                          <a:latin typeface="Canva Sans"/>
                          <a:ea typeface="Canva Sans"/>
                          <a:cs typeface="Canva Sans"/>
                          <a:sym typeface="Canva Sans"/>
                        </a:rPr>
                        <a:t>Implementasi frontend (website)</a:t>
                      </a:r>
                      <a:endParaRPr lang="en-US" sz="1100"/>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Implementasi backend (API, database, autentikasi/role)</a:t>
                      </a:r>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Integrasi fitur inti (marketplace, catatan, GoU, admin/moderator)</a:t>
                      </a:r>
                    </a:p>
                    <a:p>
                      <a:pPr algn="l">
                        <a:lnSpc>
                          <a:spcPts val="2659"/>
                        </a:lnSpc>
                      </a:pPr>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l" marL="410209" indent="-205105" lvl="1">
                        <a:lnSpc>
                          <a:spcPts val="2659"/>
                        </a:lnSpc>
                        <a:buFont typeface="Arial"/>
                        <a:buChar char="•"/>
                        <a:defRPr/>
                      </a:pPr>
                      <a:r>
                        <a:rPr lang="en-US" sz="1899">
                          <a:solidFill>
                            <a:srgbClr val="000000"/>
                          </a:solidFill>
                          <a:latin typeface="Canva Sans"/>
                          <a:ea typeface="Canva Sans"/>
                          <a:cs typeface="Canva Sans"/>
                          <a:sym typeface="Canva Sans"/>
                        </a:rPr>
                        <a:t>Testing, bug fixing, stabilisasi</a:t>
                      </a:r>
                      <a:endParaRPr lang="en-US" sz="1100"/>
                    </a:p>
                    <a:p>
                      <a:pPr algn="l" marL="410209" indent="-205105" lvl="1">
                        <a:lnSpc>
                          <a:spcPts val="2659"/>
                        </a:lnSpc>
                        <a:buFont typeface="Arial"/>
                        <a:buChar char="•"/>
                      </a:pPr>
                      <a:r>
                        <a:rPr lang="en-US" sz="1899">
                          <a:solidFill>
                            <a:srgbClr val="000000"/>
                          </a:solidFill>
                          <a:latin typeface="Canva Sans"/>
                          <a:ea typeface="Canva Sans"/>
                          <a:cs typeface="Canva Sans"/>
                          <a:sym typeface="Canva Sans"/>
                        </a:rPr>
                        <a:t>Release versi awal &amp; dokumentasi + video demo</a:t>
                      </a:r>
                    </a:p>
                    <a:p>
                      <a:pPr algn="l">
                        <a:lnSpc>
                          <a:spcPts val="2659"/>
                        </a:lnSpc>
                      </a:pPr>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C2E9FF"/>
        </a:solidFill>
      </p:bgPr>
    </p:bg>
    <p:spTree>
      <p:nvGrpSpPr>
        <p:cNvPr id="1" name=""/>
        <p:cNvGrpSpPr/>
        <p:nvPr/>
      </p:nvGrpSpPr>
      <p:grpSpPr>
        <a:xfrm>
          <a:off x="0" y="0"/>
          <a:ext cx="0" cy="0"/>
          <a:chOff x="0" y="0"/>
          <a:chExt cx="0" cy="0"/>
        </a:xfrm>
      </p:grpSpPr>
      <p:sp>
        <p:nvSpPr>
          <p:cNvPr name="Freeform 2" id="2"/>
          <p:cNvSpPr/>
          <p:nvPr/>
        </p:nvSpPr>
        <p:spPr>
          <a:xfrm flipH="false" flipV="false" rot="0">
            <a:off x="389196" y="7453479"/>
            <a:ext cx="4072345" cy="4066842"/>
          </a:xfrm>
          <a:custGeom>
            <a:avLst/>
            <a:gdLst/>
            <a:ahLst/>
            <a:cxnLst/>
            <a:rect r="r" b="b" t="t" l="l"/>
            <a:pathLst>
              <a:path h="4066842" w="4072345">
                <a:moveTo>
                  <a:pt x="0" y="0"/>
                </a:moveTo>
                <a:lnTo>
                  <a:pt x="4072345" y="0"/>
                </a:lnTo>
                <a:lnTo>
                  <a:pt x="4072345" y="4066842"/>
                </a:lnTo>
                <a:lnTo>
                  <a:pt x="0" y="40668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10073435"/>
            <a:ext cx="18288000" cy="213565"/>
            <a:chOff x="0" y="0"/>
            <a:chExt cx="4816593" cy="56248"/>
          </a:xfrm>
        </p:grpSpPr>
        <p:sp>
          <p:nvSpPr>
            <p:cNvPr name="Freeform 4" id="4"/>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38B6FF"/>
            </a:solidFill>
          </p:spPr>
        </p:sp>
        <p:sp>
          <p:nvSpPr>
            <p:cNvPr name="TextBox 5" id="5"/>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true" rot="0">
            <a:off x="14729434" y="-317609"/>
            <a:ext cx="4180831" cy="3386473"/>
          </a:xfrm>
          <a:custGeom>
            <a:avLst/>
            <a:gdLst/>
            <a:ahLst/>
            <a:cxnLst/>
            <a:rect r="r" b="b" t="t" l="l"/>
            <a:pathLst>
              <a:path h="3386473" w="4180831">
                <a:moveTo>
                  <a:pt x="0" y="3386473"/>
                </a:moveTo>
                <a:lnTo>
                  <a:pt x="4180831" y="3386473"/>
                </a:lnTo>
                <a:lnTo>
                  <a:pt x="4180831" y="0"/>
                </a:lnTo>
                <a:lnTo>
                  <a:pt x="0" y="0"/>
                </a:lnTo>
                <a:lnTo>
                  <a:pt x="0" y="3386473"/>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38B6FF"/>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12</a:t>
            </a:r>
          </a:p>
        </p:txBody>
      </p:sp>
      <p:sp>
        <p:nvSpPr>
          <p:cNvPr name="AutoShape 11" id="11"/>
          <p:cNvSpPr/>
          <p:nvPr/>
        </p:nvSpPr>
        <p:spPr>
          <a:xfrm>
            <a:off x="16564000" y="8877554"/>
            <a:ext cx="0" cy="761492"/>
          </a:xfrm>
          <a:prstGeom prst="line">
            <a:avLst/>
          </a:prstGeom>
          <a:ln cap="flat" w="95250">
            <a:solidFill>
              <a:srgbClr val="38B6FF"/>
            </a:solidFill>
            <a:prstDash val="solid"/>
            <a:headEnd type="none" len="sm" w="sm"/>
            <a:tailEnd type="none" len="sm" w="sm"/>
          </a:ln>
        </p:spPr>
      </p:sp>
      <p:sp>
        <p:nvSpPr>
          <p:cNvPr name="Freeform 12" id="12"/>
          <p:cNvSpPr/>
          <p:nvPr/>
        </p:nvSpPr>
        <p:spPr>
          <a:xfrm flipH="false" flipV="false" rot="0">
            <a:off x="3679812" y="6770983"/>
            <a:ext cx="1072583" cy="1072583"/>
          </a:xfrm>
          <a:custGeom>
            <a:avLst/>
            <a:gdLst/>
            <a:ahLst/>
            <a:cxnLst/>
            <a:rect r="r" b="b" t="t" l="l"/>
            <a:pathLst>
              <a:path h="1072583" w="1072583">
                <a:moveTo>
                  <a:pt x="0" y="0"/>
                </a:moveTo>
                <a:lnTo>
                  <a:pt x="1072583" y="0"/>
                </a:lnTo>
                <a:lnTo>
                  <a:pt x="1072583" y="1072583"/>
                </a:lnTo>
                <a:lnTo>
                  <a:pt x="0" y="10725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3" id="13"/>
          <p:cNvSpPr/>
          <p:nvPr/>
        </p:nvSpPr>
        <p:spPr>
          <a:xfrm flipH="false" flipV="false" rot="0">
            <a:off x="14023509" y="649617"/>
            <a:ext cx="1792620" cy="1452022"/>
          </a:xfrm>
          <a:custGeom>
            <a:avLst/>
            <a:gdLst/>
            <a:ahLst/>
            <a:cxnLst/>
            <a:rect r="r" b="b" t="t" l="l"/>
            <a:pathLst>
              <a:path h="1452022" w="1792620">
                <a:moveTo>
                  <a:pt x="0" y="0"/>
                </a:moveTo>
                <a:lnTo>
                  <a:pt x="1792620" y="0"/>
                </a:lnTo>
                <a:lnTo>
                  <a:pt x="1792620" y="1452022"/>
                </a:lnTo>
                <a:lnTo>
                  <a:pt x="0" y="1452022"/>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383024" y="400298"/>
            <a:ext cx="2560039" cy="875747"/>
          </a:xfrm>
          <a:custGeom>
            <a:avLst/>
            <a:gdLst/>
            <a:ahLst/>
            <a:cxnLst/>
            <a:rect r="r" b="b" t="t" l="l"/>
            <a:pathLst>
              <a:path h="875747" w="2560039">
                <a:moveTo>
                  <a:pt x="0" y="0"/>
                </a:moveTo>
                <a:lnTo>
                  <a:pt x="2560039" y="0"/>
                </a:lnTo>
                <a:lnTo>
                  <a:pt x="2560039" y="875746"/>
                </a:lnTo>
                <a:lnTo>
                  <a:pt x="0" y="875746"/>
                </a:lnTo>
                <a:lnTo>
                  <a:pt x="0" y="0"/>
                </a:lnTo>
                <a:close/>
              </a:path>
            </a:pathLst>
          </a:custGeom>
          <a:blipFill>
            <a:blip r:embed="rId10"/>
            <a:stretch>
              <a:fillRect l="0" t="0" r="0" b="0"/>
            </a:stretch>
          </a:blipFill>
        </p:spPr>
      </p:sp>
      <p:sp>
        <p:nvSpPr>
          <p:cNvPr name="TextBox 15" id="15"/>
          <p:cNvSpPr txBox="true"/>
          <p:nvPr/>
        </p:nvSpPr>
        <p:spPr>
          <a:xfrm rot="0">
            <a:off x="1028700" y="1474577"/>
            <a:ext cx="11837419" cy="1120774"/>
          </a:xfrm>
          <a:prstGeom prst="rect">
            <a:avLst/>
          </a:prstGeom>
        </p:spPr>
        <p:txBody>
          <a:bodyPr anchor="t" rtlCol="false" tIns="0" lIns="0" bIns="0" rIns="0">
            <a:spAutoFit/>
          </a:bodyPr>
          <a:lstStyle/>
          <a:p>
            <a:pPr algn="l">
              <a:lnSpc>
                <a:spcPts val="9100"/>
              </a:lnSpc>
            </a:pPr>
            <a:r>
              <a:rPr lang="en-US" sz="6500" b="true">
                <a:solidFill>
                  <a:srgbClr val="000000"/>
                </a:solidFill>
                <a:latin typeface="Glacial Indifference Bold"/>
                <a:ea typeface="Glacial Indifference Bold"/>
                <a:cs typeface="Glacial Indifference Bold"/>
                <a:sym typeface="Glacial Indifference Bold"/>
              </a:rPr>
              <a:t>Jadwal Proyek</a:t>
            </a:r>
          </a:p>
        </p:txBody>
      </p:sp>
      <p:sp>
        <p:nvSpPr>
          <p:cNvPr name="TextBox 16" id="16"/>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MANPRO</a:t>
            </a:r>
          </a:p>
        </p:txBody>
      </p:sp>
      <p:graphicFrame>
        <p:nvGraphicFramePr>
          <p:cNvPr name="Table 17" id="17"/>
          <p:cNvGraphicFramePr>
            <a:graphicFrameLocks noGrp="true"/>
          </p:cNvGraphicFramePr>
          <p:nvPr/>
        </p:nvGraphicFramePr>
        <p:xfrm>
          <a:off x="3684195" y="3320172"/>
          <a:ext cx="10919610" cy="5277212"/>
        </p:xfrm>
        <a:graphic>
          <a:graphicData uri="http://schemas.openxmlformats.org/drawingml/2006/table">
            <a:tbl>
              <a:tblPr/>
              <a:tblGrid>
                <a:gridCol w="2197676"/>
                <a:gridCol w="2195274"/>
                <a:gridCol w="2205338"/>
                <a:gridCol w="2198246"/>
                <a:gridCol w="2123076"/>
              </a:tblGrid>
              <a:tr h="1248451">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Minggu 1-2</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Minggu 3-5</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Minggu 6-10</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MInggu 11-12</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c>
                  <a:txBody>
                    <a:bodyPr anchor="t" rtlCol="false"/>
                    <a:lstStyle/>
                    <a:p>
                      <a:pPr algn="ctr">
                        <a:lnSpc>
                          <a:spcPts val="2659"/>
                        </a:lnSpc>
                        <a:defRPr/>
                      </a:pPr>
                      <a:r>
                        <a:rPr lang="en-US" sz="1899" b="true">
                          <a:solidFill>
                            <a:srgbClr val="000000"/>
                          </a:solidFill>
                          <a:latin typeface="Canva Sans Bold"/>
                          <a:ea typeface="Canva Sans Bold"/>
                          <a:cs typeface="Canva Sans Bold"/>
                          <a:sym typeface="Canva Sans Bold"/>
                        </a:rPr>
                        <a:t>Minggu 13</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38B6FF"/>
                    </a:solidFill>
                  </a:tcPr>
                </a:tc>
              </a:tr>
              <a:tr h="4028761">
                <a:tc>
                  <a:txBody>
                    <a:bodyPr anchor="t" rtlCol="false"/>
                    <a:lstStyle/>
                    <a:p>
                      <a:pPr algn="l" marL="410209" indent="-205105" lvl="1">
                        <a:lnSpc>
                          <a:spcPts val="2659"/>
                        </a:lnSpc>
                        <a:buFont typeface="Arial"/>
                        <a:buChar char="•"/>
                        <a:defRPr/>
                      </a:pPr>
                      <a:r>
                        <a:rPr lang="en-US" sz="1899">
                          <a:solidFill>
                            <a:srgbClr val="000000"/>
                          </a:solidFill>
                          <a:latin typeface="Canva Sans"/>
                          <a:ea typeface="Canva Sans"/>
                          <a:cs typeface="Canva Sans"/>
                          <a:sym typeface="Canva Sans"/>
                        </a:rPr>
                        <a:t>Obs</a:t>
                      </a:r>
                      <a:r>
                        <a:rPr lang="en-US" sz="1899">
                          <a:solidFill>
                            <a:srgbClr val="000000"/>
                          </a:solidFill>
                          <a:latin typeface="Canva Sans"/>
                          <a:ea typeface="Canva Sans"/>
                          <a:cs typeface="Canva Sans"/>
                          <a:sym typeface="Canva Sans"/>
                        </a:rPr>
                        <a:t>ervasi, pengumpulan data, anal</a:t>
                      </a:r>
                      <a:r>
                        <a:rPr lang="en-US" sz="1899">
                          <a:solidFill>
                            <a:srgbClr val="000000"/>
                          </a:solidFill>
                          <a:latin typeface="Canva Sans"/>
                          <a:ea typeface="Canva Sans"/>
                          <a:cs typeface="Canva Sans"/>
                          <a:sym typeface="Canva Sans"/>
                        </a:rPr>
                        <a:t>isis kebutuhan pengguna</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l" marL="410209" indent="-205105" lvl="1">
                        <a:lnSpc>
                          <a:spcPts val="2659"/>
                        </a:lnSpc>
                        <a:buFont typeface="Arial"/>
                        <a:buChar char="•"/>
                        <a:defRPr/>
                      </a:pPr>
                      <a:r>
                        <a:rPr lang="en-US" sz="1899">
                          <a:solidFill>
                            <a:srgbClr val="000000"/>
                          </a:solidFill>
                          <a:latin typeface="Canva Sans"/>
                          <a:ea typeface="Canva Sans"/>
                          <a:cs typeface="Canva Sans"/>
                          <a:sym typeface="Canva Sans"/>
                        </a:rPr>
                        <a:t>W</a:t>
                      </a:r>
                      <a:r>
                        <a:rPr lang="en-US" sz="1899">
                          <a:solidFill>
                            <a:srgbClr val="000000"/>
                          </a:solidFill>
                          <a:latin typeface="Canva Sans"/>
                          <a:ea typeface="Canva Sans"/>
                          <a:cs typeface="Canva Sans"/>
                          <a:sym typeface="Canva Sans"/>
                        </a:rPr>
                        <a:t>irefra</a:t>
                      </a:r>
                      <a:r>
                        <a:rPr lang="en-US" sz="1899">
                          <a:solidFill>
                            <a:srgbClr val="000000"/>
                          </a:solidFill>
                          <a:latin typeface="Canva Sans"/>
                          <a:ea typeface="Canva Sans"/>
                          <a:cs typeface="Canva Sans"/>
                          <a:sym typeface="Canva Sans"/>
                        </a:rPr>
                        <a:t>me, prototipe Figma, desain final</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l" marL="410209" indent="-205105" lvl="1">
                        <a:lnSpc>
                          <a:spcPts val="2659"/>
                        </a:lnSpc>
                        <a:buFont typeface="Arial"/>
                        <a:buChar char="•"/>
                        <a:defRPr/>
                      </a:pPr>
                      <a:r>
                        <a:rPr lang="en-US" sz="1899">
                          <a:solidFill>
                            <a:srgbClr val="000000"/>
                          </a:solidFill>
                          <a:latin typeface="Canva Sans"/>
                          <a:ea typeface="Canva Sans"/>
                          <a:cs typeface="Canva Sans"/>
                          <a:sym typeface="Canva Sans"/>
                        </a:rPr>
                        <a:t>P</a:t>
                      </a:r>
                      <a:r>
                        <a:rPr lang="en-US" sz="1899">
                          <a:solidFill>
                            <a:srgbClr val="000000"/>
                          </a:solidFill>
                          <a:latin typeface="Canva Sans"/>
                          <a:ea typeface="Canva Sans"/>
                          <a:cs typeface="Canva Sans"/>
                          <a:sym typeface="Canva Sans"/>
                        </a:rPr>
                        <a:t>embangunan frontend, backend, dan int</a:t>
                      </a:r>
                      <a:r>
                        <a:rPr lang="en-US" sz="1899">
                          <a:solidFill>
                            <a:srgbClr val="000000"/>
                          </a:solidFill>
                          <a:latin typeface="Canva Sans"/>
                          <a:ea typeface="Canva Sans"/>
                          <a:cs typeface="Canva Sans"/>
                          <a:sym typeface="Canva Sans"/>
                        </a:rPr>
                        <a:t>egrasi fitur</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l" marL="410209" indent="-205105" lvl="1">
                        <a:lnSpc>
                          <a:spcPts val="2659"/>
                        </a:lnSpc>
                        <a:buFont typeface="Arial"/>
                        <a:buChar char="•"/>
                        <a:defRPr/>
                      </a:pPr>
                      <a:r>
                        <a:rPr lang="en-US" sz="1899">
                          <a:solidFill>
                            <a:srgbClr val="000000"/>
                          </a:solidFill>
                          <a:latin typeface="Canva Sans"/>
                          <a:ea typeface="Canva Sans"/>
                          <a:cs typeface="Canva Sans"/>
                          <a:sym typeface="Canva Sans"/>
                        </a:rPr>
                        <a:t>P</a:t>
                      </a:r>
                      <a:r>
                        <a:rPr lang="en-US" sz="1899">
                          <a:solidFill>
                            <a:srgbClr val="000000"/>
                          </a:solidFill>
                          <a:latin typeface="Canva Sans"/>
                          <a:ea typeface="Canva Sans"/>
                          <a:cs typeface="Canva Sans"/>
                          <a:sym typeface="Canva Sans"/>
                        </a:rPr>
                        <a:t>engujian, perb</a:t>
                      </a:r>
                      <a:r>
                        <a:rPr lang="en-US" sz="1899">
                          <a:solidFill>
                            <a:srgbClr val="000000"/>
                          </a:solidFill>
                          <a:latin typeface="Canva Sans"/>
                          <a:ea typeface="Canva Sans"/>
                          <a:cs typeface="Canva Sans"/>
                          <a:sym typeface="Canva Sans"/>
                        </a:rPr>
                        <a:t>aikan bug, peningkatan stabilitas</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c>
                  <a:txBody>
                    <a:bodyPr anchor="t" rtlCol="false"/>
                    <a:lstStyle/>
                    <a:p>
                      <a:pPr algn="l" marL="410209" indent="-205105" lvl="1">
                        <a:lnSpc>
                          <a:spcPts val="2659"/>
                        </a:lnSpc>
                        <a:buFont typeface="Arial"/>
                        <a:buChar char="•"/>
                        <a:defRPr/>
                      </a:pPr>
                      <a:r>
                        <a:rPr lang="en-US" sz="1899">
                          <a:solidFill>
                            <a:srgbClr val="000000"/>
                          </a:solidFill>
                          <a:latin typeface="Canva Sans"/>
                          <a:ea typeface="Canva Sans"/>
                          <a:cs typeface="Canva Sans"/>
                          <a:sym typeface="Canva Sans"/>
                        </a:rPr>
                        <a:t>P</a:t>
                      </a:r>
                      <a:r>
                        <a:rPr lang="en-US" sz="1899">
                          <a:solidFill>
                            <a:srgbClr val="000000"/>
                          </a:solidFill>
                          <a:latin typeface="Canva Sans"/>
                          <a:ea typeface="Canva Sans"/>
                          <a:cs typeface="Canva Sans"/>
                          <a:sym typeface="Canva Sans"/>
                        </a:rPr>
                        <a:t>eluncuran untuk uji coba</a:t>
                      </a:r>
                      <a:r>
                        <a:rPr lang="en-US" sz="1899">
                          <a:solidFill>
                            <a:srgbClr val="000000"/>
                          </a:solidFill>
                          <a:latin typeface="Canva Sans"/>
                          <a:ea typeface="Canva Sans"/>
                          <a:cs typeface="Canva Sans"/>
                          <a:sym typeface="Canva Sans"/>
                        </a:rPr>
                        <a:t> awal pengguna</a:t>
                      </a:r>
                      <a:endParaRPr lang="en-US" sz="1100"/>
                    </a:p>
                  </a:txBody>
                  <a:tcPr marL="76200" marR="76200" marT="76200" marB="762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FFFF"/>
                    </a:solidFill>
                  </a:tcPr>
                </a:tc>
              </a:tr>
            </a:tbl>
          </a:graphicData>
        </a:graphic>
      </p:graphicFrame>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2E9FF"/>
        </a:solidFill>
      </p:bgPr>
    </p:bg>
    <p:spTree>
      <p:nvGrpSpPr>
        <p:cNvPr id="1" name=""/>
        <p:cNvGrpSpPr/>
        <p:nvPr/>
      </p:nvGrpSpPr>
      <p:grpSpPr>
        <a:xfrm>
          <a:off x="0" y="0"/>
          <a:ext cx="0" cy="0"/>
          <a:chOff x="0" y="0"/>
          <a:chExt cx="0" cy="0"/>
        </a:xfrm>
      </p:grpSpPr>
      <p:sp>
        <p:nvSpPr>
          <p:cNvPr name="TextBox 2" id="2"/>
          <p:cNvSpPr txBox="true"/>
          <p:nvPr/>
        </p:nvSpPr>
        <p:spPr>
          <a:xfrm rot="0">
            <a:off x="4390672" y="1487075"/>
            <a:ext cx="9506655" cy="1120774"/>
          </a:xfrm>
          <a:prstGeom prst="rect">
            <a:avLst/>
          </a:prstGeom>
        </p:spPr>
        <p:txBody>
          <a:bodyPr anchor="t" rtlCol="false" tIns="0" lIns="0" bIns="0" rIns="0">
            <a:spAutoFit/>
          </a:bodyPr>
          <a:lstStyle/>
          <a:p>
            <a:pPr algn="ctr">
              <a:lnSpc>
                <a:spcPts val="9100"/>
              </a:lnSpc>
            </a:pPr>
            <a:r>
              <a:rPr lang="en-US" sz="6500" b="true">
                <a:solidFill>
                  <a:srgbClr val="000000"/>
                </a:solidFill>
                <a:latin typeface="Glacial Indifference Bold"/>
                <a:ea typeface="Glacial Indifference Bold"/>
                <a:cs typeface="Glacial Indifference Bold"/>
                <a:sym typeface="Glacial Indifference Bold"/>
              </a:rPr>
              <a:t>Estimasi Biaya Proyek</a:t>
            </a:r>
          </a:p>
        </p:txBody>
      </p:sp>
      <p:sp>
        <p:nvSpPr>
          <p:cNvPr name="Freeform 3" id="3"/>
          <p:cNvSpPr/>
          <p:nvPr/>
        </p:nvSpPr>
        <p:spPr>
          <a:xfrm flipH="false" flipV="false" rot="3102275">
            <a:off x="726204" y="3868634"/>
            <a:ext cx="604992" cy="604992"/>
          </a:xfrm>
          <a:custGeom>
            <a:avLst/>
            <a:gdLst/>
            <a:ahLst/>
            <a:cxnLst/>
            <a:rect r="r" b="b" t="t" l="l"/>
            <a:pathLst>
              <a:path h="604992" w="604992">
                <a:moveTo>
                  <a:pt x="0" y="0"/>
                </a:moveTo>
                <a:lnTo>
                  <a:pt x="604992" y="0"/>
                </a:lnTo>
                <a:lnTo>
                  <a:pt x="604992" y="604992"/>
                </a:lnTo>
                <a:lnTo>
                  <a:pt x="0" y="604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89196" y="7453479"/>
            <a:ext cx="4072345" cy="4066842"/>
          </a:xfrm>
          <a:custGeom>
            <a:avLst/>
            <a:gdLst/>
            <a:ahLst/>
            <a:cxnLst/>
            <a:rect r="r" b="b" t="t" l="l"/>
            <a:pathLst>
              <a:path h="4066842" w="4072345">
                <a:moveTo>
                  <a:pt x="0" y="0"/>
                </a:moveTo>
                <a:lnTo>
                  <a:pt x="4072345" y="0"/>
                </a:lnTo>
                <a:lnTo>
                  <a:pt x="4072345" y="4066842"/>
                </a:lnTo>
                <a:lnTo>
                  <a:pt x="0" y="40668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5" id="5"/>
          <p:cNvGrpSpPr/>
          <p:nvPr/>
        </p:nvGrpSpPr>
        <p:grpSpPr>
          <a:xfrm rot="0">
            <a:off x="0" y="10073435"/>
            <a:ext cx="18288000" cy="213565"/>
            <a:chOff x="0" y="0"/>
            <a:chExt cx="4816593" cy="56248"/>
          </a:xfrm>
        </p:grpSpPr>
        <p:sp>
          <p:nvSpPr>
            <p:cNvPr name="Freeform 6" id="6"/>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38B6FF"/>
            </a:solidFill>
          </p:spPr>
        </p:sp>
        <p:sp>
          <p:nvSpPr>
            <p:cNvPr name="TextBox 7" id="7"/>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true" rot="0">
            <a:off x="14729434" y="-317609"/>
            <a:ext cx="4180831" cy="3386473"/>
          </a:xfrm>
          <a:custGeom>
            <a:avLst/>
            <a:gdLst/>
            <a:ahLst/>
            <a:cxnLst/>
            <a:rect r="r" b="b" t="t" l="l"/>
            <a:pathLst>
              <a:path h="3386473" w="4180831">
                <a:moveTo>
                  <a:pt x="0" y="3386473"/>
                </a:moveTo>
                <a:lnTo>
                  <a:pt x="4180831" y="3386473"/>
                </a:lnTo>
                <a:lnTo>
                  <a:pt x="4180831" y="0"/>
                </a:lnTo>
                <a:lnTo>
                  <a:pt x="0" y="0"/>
                </a:lnTo>
                <a:lnTo>
                  <a:pt x="0" y="3386473"/>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0" y="0"/>
            <a:ext cx="18288000" cy="213565"/>
            <a:chOff x="0" y="0"/>
            <a:chExt cx="4816593" cy="56248"/>
          </a:xfrm>
        </p:grpSpPr>
        <p:sp>
          <p:nvSpPr>
            <p:cNvPr name="Freeform 10" id="10"/>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38B6FF"/>
            </a:solidFill>
          </p:spPr>
        </p:sp>
        <p:sp>
          <p:nvSpPr>
            <p:cNvPr name="TextBox 11" id="11"/>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2" id="12"/>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12</a:t>
            </a:r>
          </a:p>
        </p:txBody>
      </p:sp>
      <p:sp>
        <p:nvSpPr>
          <p:cNvPr name="AutoShape 13" id="13"/>
          <p:cNvSpPr/>
          <p:nvPr/>
        </p:nvSpPr>
        <p:spPr>
          <a:xfrm>
            <a:off x="16564000" y="8877554"/>
            <a:ext cx="0" cy="761492"/>
          </a:xfrm>
          <a:prstGeom prst="line">
            <a:avLst/>
          </a:prstGeom>
          <a:ln cap="flat" w="95250">
            <a:solidFill>
              <a:srgbClr val="38B6FF"/>
            </a:solidFill>
            <a:prstDash val="solid"/>
            <a:headEnd type="none" len="sm" w="sm"/>
            <a:tailEnd type="none" len="sm" w="sm"/>
          </a:ln>
        </p:spPr>
      </p:sp>
      <p:sp>
        <p:nvSpPr>
          <p:cNvPr name="TextBox 14" id="14"/>
          <p:cNvSpPr txBox="true"/>
          <p:nvPr/>
        </p:nvSpPr>
        <p:spPr>
          <a:xfrm rot="0">
            <a:off x="1376350" y="2731674"/>
            <a:ext cx="15535300" cy="2380615"/>
          </a:xfrm>
          <a:prstGeom prst="rect">
            <a:avLst/>
          </a:prstGeom>
        </p:spPr>
        <p:txBody>
          <a:bodyPr anchor="t" rtlCol="false" tIns="0" lIns="0" bIns="0" rIns="0">
            <a:spAutoFit/>
          </a:bodyPr>
          <a:lstStyle/>
          <a:p>
            <a:pPr algn="l" marL="734059" indent="-367030" lvl="1">
              <a:lnSpc>
                <a:spcPts val="4759"/>
              </a:lnSpc>
              <a:buFont typeface="Arial"/>
              <a:buChar char="•"/>
            </a:pPr>
            <a:r>
              <a:rPr lang="en-US" sz="3399">
                <a:solidFill>
                  <a:srgbClr val="000000"/>
                </a:solidFill>
                <a:latin typeface="Glacial Indifference"/>
                <a:ea typeface="Glacial Indifference"/>
                <a:cs typeface="Glacial Indifference"/>
                <a:sym typeface="Glacial Indifference"/>
              </a:rPr>
              <a:t>Total anggaran proyek: Rp 3.000.000</a:t>
            </a:r>
          </a:p>
          <a:p>
            <a:pPr algn="l" marL="734059" indent="-367030" lvl="1">
              <a:lnSpc>
                <a:spcPts val="4759"/>
              </a:lnSpc>
              <a:buFont typeface="Arial"/>
              <a:buChar char="•"/>
            </a:pPr>
            <a:r>
              <a:rPr lang="en-US" sz="3399">
                <a:solidFill>
                  <a:srgbClr val="000000"/>
                </a:solidFill>
                <a:latin typeface="Glacial Indifference"/>
                <a:ea typeface="Glacial Indifference"/>
                <a:cs typeface="Glacial Indifference"/>
                <a:sym typeface="Glacial Indifference"/>
              </a:rPr>
              <a:t>Tujuan cost management: memastikan seluruh deliverable versi pertama tercapai tanpa melebihi anggaran (mengacu pada constraint a</a:t>
            </a:r>
            <a:r>
              <a:rPr lang="en-US" sz="3399">
                <a:solidFill>
                  <a:srgbClr val="000000"/>
                </a:solidFill>
                <a:latin typeface="Glacial Indifference"/>
                <a:ea typeface="Glacial Indifference"/>
                <a:cs typeface="Glacial Indifference"/>
                <a:sym typeface="Glacial Indifference"/>
              </a:rPr>
              <a:t>nggaran terbatas).</a:t>
            </a:r>
          </a:p>
        </p:txBody>
      </p:sp>
      <p:sp>
        <p:nvSpPr>
          <p:cNvPr name="TextBox 15" id="15"/>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MANPRO</a:t>
            </a:r>
          </a:p>
        </p:txBody>
      </p:sp>
      <p:sp>
        <p:nvSpPr>
          <p:cNvPr name="Freeform 16" id="16"/>
          <p:cNvSpPr/>
          <p:nvPr/>
        </p:nvSpPr>
        <p:spPr>
          <a:xfrm flipH="false" flipV="false" rot="0">
            <a:off x="14023509" y="649617"/>
            <a:ext cx="1792620" cy="1452022"/>
          </a:xfrm>
          <a:custGeom>
            <a:avLst/>
            <a:gdLst/>
            <a:ahLst/>
            <a:cxnLst/>
            <a:rect r="r" b="b" t="t" l="l"/>
            <a:pathLst>
              <a:path h="1452022" w="1792620">
                <a:moveTo>
                  <a:pt x="0" y="0"/>
                </a:moveTo>
                <a:lnTo>
                  <a:pt x="1792620" y="0"/>
                </a:lnTo>
                <a:lnTo>
                  <a:pt x="1792620" y="1452022"/>
                </a:lnTo>
                <a:lnTo>
                  <a:pt x="0" y="1452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0">
            <a:off x="383024" y="400298"/>
            <a:ext cx="2560039" cy="875747"/>
          </a:xfrm>
          <a:custGeom>
            <a:avLst/>
            <a:gdLst/>
            <a:ahLst/>
            <a:cxnLst/>
            <a:rect r="r" b="b" t="t" l="l"/>
            <a:pathLst>
              <a:path h="875747" w="2560039">
                <a:moveTo>
                  <a:pt x="0" y="0"/>
                </a:moveTo>
                <a:lnTo>
                  <a:pt x="2560039" y="0"/>
                </a:lnTo>
                <a:lnTo>
                  <a:pt x="2560039" y="875746"/>
                </a:lnTo>
                <a:lnTo>
                  <a:pt x="0" y="875746"/>
                </a:lnTo>
                <a:lnTo>
                  <a:pt x="0" y="0"/>
                </a:lnTo>
                <a:close/>
              </a:path>
            </a:pathLst>
          </a:custGeom>
          <a:blipFill>
            <a:blip r:embed="rId8"/>
            <a:stretch>
              <a:fillRect l="0" t="0" r="0" b="0"/>
            </a:stretch>
          </a:blipFill>
        </p:spPr>
      </p:sp>
      <p:sp>
        <p:nvSpPr>
          <p:cNvPr name="TextBox 18" id="18"/>
          <p:cNvSpPr txBox="true"/>
          <p:nvPr/>
        </p:nvSpPr>
        <p:spPr>
          <a:xfrm rot="0">
            <a:off x="1740872" y="5892702"/>
            <a:ext cx="14806257" cy="2369820"/>
          </a:xfrm>
          <a:prstGeom prst="rect">
            <a:avLst/>
          </a:prstGeom>
        </p:spPr>
        <p:txBody>
          <a:bodyPr anchor="t" rtlCol="false" tIns="0" lIns="0" bIns="0" rIns="0">
            <a:spAutoFit/>
          </a:bodyPr>
          <a:lstStyle/>
          <a:p>
            <a:pPr algn="l" marL="582933" indent="-291467" lvl="1">
              <a:lnSpc>
                <a:spcPts val="3780"/>
              </a:lnSpc>
              <a:buFont typeface="Arial"/>
              <a:buChar char="•"/>
            </a:pPr>
            <a:r>
              <a:rPr lang="en-US" sz="2700">
                <a:solidFill>
                  <a:srgbClr val="000000"/>
                </a:solidFill>
                <a:latin typeface="Glacial Indifference"/>
                <a:ea typeface="Glacial Indifference"/>
                <a:cs typeface="Glacial Indifference"/>
                <a:sym typeface="Glacial Indifference"/>
              </a:rPr>
              <a:t>Hosting/Server (cloud &amp; deployment): ± Rp 1.200.000</a:t>
            </a:r>
          </a:p>
          <a:p>
            <a:pPr algn="l" marL="582933" indent="-291467" lvl="1">
              <a:lnSpc>
                <a:spcPts val="3780"/>
              </a:lnSpc>
              <a:buFont typeface="Arial"/>
              <a:buChar char="•"/>
            </a:pPr>
            <a:r>
              <a:rPr lang="en-US" sz="2700">
                <a:solidFill>
                  <a:srgbClr val="000000"/>
                </a:solidFill>
                <a:latin typeface="Glacial Indifference"/>
                <a:ea typeface="Glacial Indifference"/>
                <a:cs typeface="Glacial Indifference"/>
                <a:sym typeface="Glacial Indifference"/>
              </a:rPr>
              <a:t>Dom</a:t>
            </a:r>
            <a:r>
              <a:rPr lang="en-US" sz="2700">
                <a:solidFill>
                  <a:srgbClr val="000000"/>
                </a:solidFill>
                <a:latin typeface="Glacial Indifference"/>
                <a:ea typeface="Glacial Indifference"/>
                <a:cs typeface="Glacial Indifference"/>
                <a:sym typeface="Glacial Indifference"/>
              </a:rPr>
              <a:t>ain &amp; infrastruktur dasar: ± Rp 200.000</a:t>
            </a:r>
          </a:p>
          <a:p>
            <a:pPr algn="l" marL="582933" indent="-291467" lvl="1">
              <a:lnSpc>
                <a:spcPts val="3780"/>
              </a:lnSpc>
              <a:buFont typeface="Arial"/>
              <a:buChar char="•"/>
            </a:pPr>
            <a:r>
              <a:rPr lang="en-US" sz="2700">
                <a:solidFill>
                  <a:srgbClr val="000000"/>
                </a:solidFill>
                <a:latin typeface="Glacial Indifference"/>
                <a:ea typeface="Glacial Indifference"/>
                <a:cs typeface="Glacial Indifference"/>
                <a:sym typeface="Glacial Indifference"/>
              </a:rPr>
              <a:t>UI/UX (tools/aset desain): ± Rp 800.000</a:t>
            </a:r>
          </a:p>
          <a:p>
            <a:pPr algn="l" marL="582933" indent="-291467" lvl="1">
              <a:lnSpc>
                <a:spcPts val="3780"/>
              </a:lnSpc>
              <a:buFont typeface="Arial"/>
              <a:buChar char="•"/>
            </a:pPr>
            <a:r>
              <a:rPr lang="en-US" sz="2700">
                <a:solidFill>
                  <a:srgbClr val="000000"/>
                </a:solidFill>
                <a:latin typeface="Glacial Indifference"/>
                <a:ea typeface="Glacial Indifference"/>
                <a:cs typeface="Glacial Indifference"/>
                <a:sym typeface="Glacial Indifference"/>
              </a:rPr>
              <a:t>Testing (uji fungsional, device/browser testing, contingency bug fix): ± Rp 500.000</a:t>
            </a:r>
          </a:p>
          <a:p>
            <a:pPr algn="l" marL="582933" indent="-291467" lvl="1">
              <a:lnSpc>
                <a:spcPts val="3780"/>
              </a:lnSpc>
              <a:buFont typeface="Arial"/>
              <a:buChar char="•"/>
            </a:pPr>
            <a:r>
              <a:rPr lang="en-US" sz="2700">
                <a:solidFill>
                  <a:srgbClr val="000000"/>
                </a:solidFill>
                <a:latin typeface="Glacial Indifference"/>
                <a:ea typeface="Glacial Indifference"/>
                <a:cs typeface="Glacial Indifference"/>
                <a:sym typeface="Glacial Indifference"/>
              </a:rPr>
              <a:t>Cadangan/conti</a:t>
            </a:r>
            <a:r>
              <a:rPr lang="en-US" sz="2700">
                <a:solidFill>
                  <a:srgbClr val="000000"/>
                </a:solidFill>
                <a:latin typeface="Glacial Indifference"/>
                <a:ea typeface="Glacial Indifference"/>
                <a:cs typeface="Glacial Indifference"/>
                <a:sym typeface="Glacial Indifference"/>
              </a:rPr>
              <a:t>ngency: ± Rp 300.000</a:t>
            </a:r>
          </a:p>
        </p:txBody>
      </p:sp>
      <p:sp>
        <p:nvSpPr>
          <p:cNvPr name="TextBox 19" id="19"/>
          <p:cNvSpPr txBox="true"/>
          <p:nvPr/>
        </p:nvSpPr>
        <p:spPr>
          <a:xfrm rot="0">
            <a:off x="4363016" y="5017039"/>
            <a:ext cx="9561968" cy="837563"/>
          </a:xfrm>
          <a:prstGeom prst="rect">
            <a:avLst/>
          </a:prstGeom>
        </p:spPr>
        <p:txBody>
          <a:bodyPr anchor="t" rtlCol="false" tIns="0" lIns="0" bIns="0" rIns="0">
            <a:spAutoFit/>
          </a:bodyPr>
          <a:lstStyle/>
          <a:p>
            <a:pPr algn="ctr">
              <a:lnSpc>
                <a:spcPts val="6860"/>
              </a:lnSpc>
            </a:pPr>
            <a:r>
              <a:rPr lang="en-US" sz="4900" b="true">
                <a:solidFill>
                  <a:srgbClr val="000000"/>
                </a:solidFill>
                <a:latin typeface="Glacial Indifference Bold"/>
                <a:ea typeface="Glacial Indifference Bold"/>
                <a:cs typeface="Glacial Indifference Bold"/>
                <a:sym typeface="Glacial Indifference Bold"/>
              </a:rPr>
              <a:t>Komponen biaya utama</a:t>
            </a:r>
          </a:p>
        </p:txBody>
      </p:sp>
      <p:sp>
        <p:nvSpPr>
          <p:cNvPr name="TextBox 20" id="20"/>
          <p:cNvSpPr txBox="true"/>
          <p:nvPr/>
        </p:nvSpPr>
        <p:spPr>
          <a:xfrm rot="0">
            <a:off x="1740872" y="8359871"/>
            <a:ext cx="13957398" cy="306704"/>
          </a:xfrm>
          <a:prstGeom prst="rect">
            <a:avLst/>
          </a:prstGeom>
        </p:spPr>
        <p:txBody>
          <a:bodyPr anchor="t" rtlCol="false" tIns="0" lIns="0" bIns="0" rIns="0">
            <a:spAutoFit/>
          </a:bodyPr>
          <a:lstStyle/>
          <a:p>
            <a:pPr algn="l">
              <a:lnSpc>
                <a:spcPts val="2520"/>
              </a:lnSpc>
            </a:pPr>
            <a:r>
              <a:rPr lang="en-US" sz="1800">
                <a:solidFill>
                  <a:srgbClr val="000000"/>
                </a:solidFill>
                <a:latin typeface="Glacial Indifference"/>
                <a:ea typeface="Glacial Indifference"/>
                <a:cs typeface="Glacial Indifference"/>
                <a:sym typeface="Glacial Indifference"/>
              </a:rPr>
              <a:t>Catatan: karena constraint “anggaran terbatas”, prioritas biaya diarahkan ke infrastruktur &amp; stabilitas agar rilis awal berjalan baik</a:t>
            </a:r>
          </a:p>
        </p:txBody>
      </p:sp>
      <p:sp>
        <p:nvSpPr>
          <p:cNvPr name="Freeform 21" id="21"/>
          <p:cNvSpPr/>
          <p:nvPr/>
        </p:nvSpPr>
        <p:spPr>
          <a:xfrm flipH="false" flipV="false" rot="3102275">
            <a:off x="354489" y="1742797"/>
            <a:ext cx="604992" cy="604992"/>
          </a:xfrm>
          <a:custGeom>
            <a:avLst/>
            <a:gdLst/>
            <a:ahLst/>
            <a:cxnLst/>
            <a:rect r="r" b="b" t="t" l="l"/>
            <a:pathLst>
              <a:path h="604992" w="604992">
                <a:moveTo>
                  <a:pt x="0" y="0"/>
                </a:moveTo>
                <a:lnTo>
                  <a:pt x="604992" y="0"/>
                </a:lnTo>
                <a:lnTo>
                  <a:pt x="604992" y="604992"/>
                </a:lnTo>
                <a:lnTo>
                  <a:pt x="0" y="604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3102275">
            <a:off x="17216674" y="7387693"/>
            <a:ext cx="604992" cy="604992"/>
          </a:xfrm>
          <a:custGeom>
            <a:avLst/>
            <a:gdLst/>
            <a:ahLst/>
            <a:cxnLst/>
            <a:rect r="r" b="b" t="t" l="l"/>
            <a:pathLst>
              <a:path h="604992" w="604992">
                <a:moveTo>
                  <a:pt x="0" y="0"/>
                </a:moveTo>
                <a:lnTo>
                  <a:pt x="604992" y="0"/>
                </a:lnTo>
                <a:lnTo>
                  <a:pt x="604992" y="604992"/>
                </a:lnTo>
                <a:lnTo>
                  <a:pt x="0" y="60499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48374" y="3489501"/>
            <a:ext cx="6383782" cy="2273300"/>
          </a:xfrm>
          <a:prstGeom prst="rect">
            <a:avLst/>
          </a:prstGeom>
        </p:spPr>
        <p:txBody>
          <a:bodyPr anchor="t" rtlCol="false" tIns="0" lIns="0" bIns="0" rIns="0">
            <a:spAutoFit/>
          </a:bodyPr>
          <a:lstStyle/>
          <a:p>
            <a:pPr algn="l">
              <a:lnSpc>
                <a:spcPts val="9100"/>
              </a:lnSpc>
            </a:pPr>
            <a:r>
              <a:rPr lang="en-US" sz="6500" b="true">
                <a:solidFill>
                  <a:srgbClr val="000000"/>
                </a:solidFill>
                <a:latin typeface="Glacial Indifference Bold"/>
                <a:ea typeface="Glacial Indifference Bold"/>
                <a:cs typeface="Glacial Indifference Bold"/>
                <a:sym typeface="Glacial Indifference Bold"/>
              </a:rPr>
              <a:t>Risk Management </a:t>
            </a:r>
          </a:p>
        </p:txBody>
      </p:sp>
      <p:sp>
        <p:nvSpPr>
          <p:cNvPr name="Freeform 3" id="3"/>
          <p:cNvSpPr/>
          <p:nvPr/>
        </p:nvSpPr>
        <p:spPr>
          <a:xfrm flipH="false" flipV="false" rot="0">
            <a:off x="-325912" y="6736891"/>
            <a:ext cx="4384217" cy="3551216"/>
          </a:xfrm>
          <a:custGeom>
            <a:avLst/>
            <a:gdLst/>
            <a:ahLst/>
            <a:cxnLst/>
            <a:rect r="r" b="b" t="t" l="l"/>
            <a:pathLst>
              <a:path h="3551216" w="4384217">
                <a:moveTo>
                  <a:pt x="0" y="0"/>
                </a:moveTo>
                <a:lnTo>
                  <a:pt x="4384216" y="0"/>
                </a:lnTo>
                <a:lnTo>
                  <a:pt x="4384216" y="3551216"/>
                </a:lnTo>
                <a:lnTo>
                  <a:pt x="0" y="35512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0" y="10073435"/>
            <a:ext cx="18288000" cy="213565"/>
            <a:chOff x="0" y="0"/>
            <a:chExt cx="4816593" cy="56248"/>
          </a:xfrm>
        </p:grpSpPr>
        <p:sp>
          <p:nvSpPr>
            <p:cNvPr name="Freeform 5" id="5"/>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C2E9FF"/>
            </a:solidFill>
          </p:spPr>
        </p:sp>
        <p:sp>
          <p:nvSpPr>
            <p:cNvPr name="TextBox 6" id="6"/>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0" y="0"/>
            <a:ext cx="18288000" cy="213565"/>
            <a:chOff x="0" y="0"/>
            <a:chExt cx="4816593" cy="56248"/>
          </a:xfrm>
        </p:grpSpPr>
        <p:sp>
          <p:nvSpPr>
            <p:cNvPr name="Freeform 8" id="8"/>
            <p:cNvSpPr/>
            <p:nvPr/>
          </p:nvSpPr>
          <p:spPr>
            <a:xfrm flipH="false" flipV="false" rot="0">
              <a:off x="0" y="0"/>
              <a:ext cx="4816592" cy="56248"/>
            </a:xfrm>
            <a:custGeom>
              <a:avLst/>
              <a:gdLst/>
              <a:ahLst/>
              <a:cxnLst/>
              <a:rect r="r" b="b" t="t" l="l"/>
              <a:pathLst>
                <a:path h="56248" w="4816592">
                  <a:moveTo>
                    <a:pt x="0" y="0"/>
                  </a:moveTo>
                  <a:lnTo>
                    <a:pt x="4816592" y="0"/>
                  </a:lnTo>
                  <a:lnTo>
                    <a:pt x="4816592" y="56248"/>
                  </a:lnTo>
                  <a:lnTo>
                    <a:pt x="0" y="56248"/>
                  </a:lnTo>
                  <a:close/>
                </a:path>
              </a:pathLst>
            </a:custGeom>
            <a:solidFill>
              <a:srgbClr val="C2E9FF"/>
            </a:solidFill>
          </p:spPr>
        </p:sp>
        <p:sp>
          <p:nvSpPr>
            <p:cNvPr name="TextBox 9" id="9"/>
            <p:cNvSpPr txBox="true"/>
            <p:nvPr/>
          </p:nvSpPr>
          <p:spPr>
            <a:xfrm>
              <a:off x="0" y="-38100"/>
              <a:ext cx="4816593" cy="94348"/>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16564000" y="8834437"/>
            <a:ext cx="955170" cy="762001"/>
          </a:xfrm>
          <a:prstGeom prst="rect">
            <a:avLst/>
          </a:prstGeom>
        </p:spPr>
        <p:txBody>
          <a:bodyPr anchor="t" rtlCol="false" tIns="0" lIns="0" bIns="0" rIns="0">
            <a:spAutoFit/>
          </a:bodyPr>
          <a:lstStyle/>
          <a:p>
            <a:pPr algn="r">
              <a:lnSpc>
                <a:spcPts val="6299"/>
              </a:lnSpc>
            </a:pPr>
            <a:r>
              <a:rPr lang="en-US" b="true" sz="4499">
                <a:solidFill>
                  <a:srgbClr val="000000"/>
                </a:solidFill>
                <a:latin typeface="Glacial Indifference Bold"/>
                <a:ea typeface="Glacial Indifference Bold"/>
                <a:cs typeface="Glacial Indifference Bold"/>
                <a:sym typeface="Glacial Indifference Bold"/>
              </a:rPr>
              <a:t>14</a:t>
            </a:r>
          </a:p>
        </p:txBody>
      </p:sp>
      <p:sp>
        <p:nvSpPr>
          <p:cNvPr name="AutoShape 11" id="11"/>
          <p:cNvSpPr/>
          <p:nvPr/>
        </p:nvSpPr>
        <p:spPr>
          <a:xfrm>
            <a:off x="16564000" y="8877554"/>
            <a:ext cx="0" cy="761492"/>
          </a:xfrm>
          <a:prstGeom prst="line">
            <a:avLst/>
          </a:prstGeom>
          <a:ln cap="flat" w="95250">
            <a:solidFill>
              <a:srgbClr val="38B6FF"/>
            </a:solidFill>
            <a:prstDash val="solid"/>
            <a:headEnd type="none" len="sm" w="sm"/>
            <a:tailEnd type="none" len="sm" w="sm"/>
          </a:ln>
        </p:spPr>
      </p:sp>
      <p:sp>
        <p:nvSpPr>
          <p:cNvPr name="AutoShape 12" id="12"/>
          <p:cNvSpPr/>
          <p:nvPr/>
        </p:nvSpPr>
        <p:spPr>
          <a:xfrm flipV="true">
            <a:off x="6998145" y="1828349"/>
            <a:ext cx="0" cy="6630302"/>
          </a:xfrm>
          <a:prstGeom prst="line">
            <a:avLst/>
          </a:prstGeom>
          <a:ln cap="flat" w="66675">
            <a:solidFill>
              <a:srgbClr val="C2F6FF"/>
            </a:solidFill>
            <a:prstDash val="solid"/>
            <a:headEnd type="none" len="sm" w="sm"/>
            <a:tailEnd type="none" len="sm" w="sm"/>
          </a:ln>
        </p:spPr>
      </p:sp>
      <p:sp>
        <p:nvSpPr>
          <p:cNvPr name="Freeform 13" id="13"/>
          <p:cNvSpPr/>
          <p:nvPr/>
        </p:nvSpPr>
        <p:spPr>
          <a:xfrm flipH="false" flipV="false" rot="0">
            <a:off x="16611625" y="599086"/>
            <a:ext cx="1206502" cy="1206502"/>
          </a:xfrm>
          <a:custGeom>
            <a:avLst/>
            <a:gdLst/>
            <a:ahLst/>
            <a:cxnLst/>
            <a:rect r="r" b="b" t="t" l="l"/>
            <a:pathLst>
              <a:path h="1206502" w="1206502">
                <a:moveTo>
                  <a:pt x="0" y="0"/>
                </a:moveTo>
                <a:lnTo>
                  <a:pt x="1206501" y="0"/>
                </a:lnTo>
                <a:lnTo>
                  <a:pt x="1206501" y="1206502"/>
                </a:lnTo>
                <a:lnTo>
                  <a:pt x="0" y="12065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2414780" y="7714777"/>
            <a:ext cx="1140601" cy="1140601"/>
          </a:xfrm>
          <a:custGeom>
            <a:avLst/>
            <a:gdLst/>
            <a:ahLst/>
            <a:cxnLst/>
            <a:rect r="r" b="b" t="t" l="l"/>
            <a:pathLst>
              <a:path h="1140601" w="1140601">
                <a:moveTo>
                  <a:pt x="0" y="0"/>
                </a:moveTo>
                <a:lnTo>
                  <a:pt x="1140601" y="0"/>
                </a:lnTo>
                <a:lnTo>
                  <a:pt x="1140601" y="1140601"/>
                </a:lnTo>
                <a:lnTo>
                  <a:pt x="0" y="11406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3327105" y="7258226"/>
            <a:ext cx="456551" cy="456551"/>
          </a:xfrm>
          <a:custGeom>
            <a:avLst/>
            <a:gdLst/>
            <a:ahLst/>
            <a:cxnLst/>
            <a:rect r="r" b="b" t="t" l="l"/>
            <a:pathLst>
              <a:path h="456551" w="456551">
                <a:moveTo>
                  <a:pt x="0" y="0"/>
                </a:moveTo>
                <a:lnTo>
                  <a:pt x="456551" y="0"/>
                </a:lnTo>
                <a:lnTo>
                  <a:pt x="456551" y="456551"/>
                </a:lnTo>
                <a:lnTo>
                  <a:pt x="0" y="4565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7605082" y="1837874"/>
            <a:ext cx="10102262" cy="222377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Manajemen risiko UniConnect bertujuan mengidentifikasi dan mengendalikan risiko teknis, operasional, serta adopsi pengguna agar tidak menghambat pencapaian tujuan proyek.</a:t>
            </a:r>
          </a:p>
        </p:txBody>
      </p:sp>
      <p:sp>
        <p:nvSpPr>
          <p:cNvPr name="TextBox 17" id="17"/>
          <p:cNvSpPr txBox="true"/>
          <p:nvPr/>
        </p:nvSpPr>
        <p:spPr>
          <a:xfrm rot="0">
            <a:off x="7605082" y="4385494"/>
            <a:ext cx="9914088" cy="1661795"/>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Risiko utama meliputi gangguan server dan cloud, keterlambatan pengembangan fitur, serta rendahnya tingkat penggunaan aplikasi oleh mahasiswa.</a:t>
            </a:r>
          </a:p>
        </p:txBody>
      </p:sp>
      <p:sp>
        <p:nvSpPr>
          <p:cNvPr name="TextBox 18" id="18"/>
          <p:cNvSpPr txBox="true"/>
          <p:nvPr/>
        </p:nvSpPr>
        <p:spPr>
          <a:xfrm rot="0">
            <a:off x="7605082" y="6371139"/>
            <a:ext cx="10102262" cy="2223770"/>
          </a:xfrm>
          <a:prstGeom prst="rect">
            <a:avLst/>
          </a:prstGeom>
        </p:spPr>
        <p:txBody>
          <a:bodyPr anchor="t" rtlCol="false" tIns="0" lIns="0" bIns="0" rIns="0">
            <a:spAutoFit/>
          </a:bodyPr>
          <a:lstStyle/>
          <a:p>
            <a:pPr algn="l">
              <a:lnSpc>
                <a:spcPts val="4480"/>
              </a:lnSpc>
            </a:pPr>
            <a:r>
              <a:rPr lang="en-US" sz="3200">
                <a:solidFill>
                  <a:srgbClr val="000000"/>
                </a:solidFill>
                <a:latin typeface="Glacial Indifference"/>
                <a:ea typeface="Glacial Indifference"/>
                <a:cs typeface="Glacial Indifference"/>
                <a:sym typeface="Glacial Indifference"/>
              </a:rPr>
              <a:t>Strategi mitigasi dilakukan melalui penggunaan infrastruktur andal, metode pengembangan agile, serta peningkatan UI/UX dan sosialisasi.</a:t>
            </a:r>
          </a:p>
          <a:p>
            <a:pPr algn="l">
              <a:lnSpc>
                <a:spcPts val="4480"/>
              </a:lnSpc>
            </a:pPr>
          </a:p>
        </p:txBody>
      </p:sp>
      <p:sp>
        <p:nvSpPr>
          <p:cNvPr name="TextBox 19" id="19"/>
          <p:cNvSpPr txBox="true"/>
          <p:nvPr/>
        </p:nvSpPr>
        <p:spPr>
          <a:xfrm rot="0">
            <a:off x="11429915" y="8963025"/>
            <a:ext cx="4752692" cy="523875"/>
          </a:xfrm>
          <a:prstGeom prst="rect">
            <a:avLst/>
          </a:prstGeom>
        </p:spPr>
        <p:txBody>
          <a:bodyPr anchor="t" rtlCol="false" tIns="0" lIns="0" bIns="0" rIns="0">
            <a:spAutoFit/>
          </a:bodyPr>
          <a:lstStyle/>
          <a:p>
            <a:pPr algn="r">
              <a:lnSpc>
                <a:spcPts val="4200"/>
              </a:lnSpc>
            </a:pPr>
            <a:r>
              <a:rPr lang="en-US" b="true" sz="3000" spc="300">
                <a:solidFill>
                  <a:srgbClr val="000000"/>
                </a:solidFill>
                <a:latin typeface="Glacial Indifference Bold"/>
                <a:ea typeface="Glacial Indifference Bold"/>
                <a:cs typeface="Glacial Indifference Bold"/>
                <a:sym typeface="Glacial Indifference Bold"/>
              </a:rPr>
              <a:t>MANPRO</a:t>
            </a:r>
          </a:p>
        </p:txBody>
      </p:sp>
      <p:sp>
        <p:nvSpPr>
          <p:cNvPr name="Freeform 20" id="20"/>
          <p:cNvSpPr/>
          <p:nvPr/>
        </p:nvSpPr>
        <p:spPr>
          <a:xfrm flipH="false" flipV="false" rot="0">
            <a:off x="383024" y="400298"/>
            <a:ext cx="2560039" cy="875747"/>
          </a:xfrm>
          <a:custGeom>
            <a:avLst/>
            <a:gdLst/>
            <a:ahLst/>
            <a:cxnLst/>
            <a:rect r="r" b="b" t="t" l="l"/>
            <a:pathLst>
              <a:path h="875747" w="2560039">
                <a:moveTo>
                  <a:pt x="0" y="0"/>
                </a:moveTo>
                <a:lnTo>
                  <a:pt x="2560039" y="0"/>
                </a:lnTo>
                <a:lnTo>
                  <a:pt x="2560039" y="875746"/>
                </a:lnTo>
                <a:lnTo>
                  <a:pt x="0" y="875746"/>
                </a:lnTo>
                <a:lnTo>
                  <a:pt x="0" y="0"/>
                </a:lnTo>
                <a:close/>
              </a:path>
            </a:pathLst>
          </a:custGeom>
          <a:blipFill>
            <a:blip r:embed="rId10"/>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DAG13AOj9pA</dc:identifier>
  <dcterms:modified xsi:type="dcterms:W3CDTF">2011-08-01T06:04:30Z</dcterms:modified>
  <cp:revision>1</cp:revision>
  <dc:title>TAKEL Tahap 1</dc:title>
</cp:coreProperties>
</file>